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8" r:id="rId2"/>
    <p:sldId id="288" r:id="rId3"/>
    <p:sldId id="259" r:id="rId4"/>
    <p:sldId id="284" r:id="rId5"/>
    <p:sldId id="289" r:id="rId6"/>
    <p:sldId id="260" r:id="rId7"/>
    <p:sldId id="290" r:id="rId8"/>
    <p:sldId id="261" r:id="rId9"/>
    <p:sldId id="262" r:id="rId10"/>
    <p:sldId id="263" r:id="rId11"/>
    <p:sldId id="264" r:id="rId12"/>
    <p:sldId id="291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92" r:id="rId23"/>
    <p:sldId id="274" r:id="rId24"/>
    <p:sldId id="275" r:id="rId25"/>
    <p:sldId id="276" r:id="rId26"/>
    <p:sldId id="277" r:id="rId27"/>
    <p:sldId id="278" r:id="rId28"/>
    <p:sldId id="293" r:id="rId29"/>
    <p:sldId id="279" r:id="rId30"/>
    <p:sldId id="280" r:id="rId31"/>
    <p:sldId id="282" r:id="rId32"/>
    <p:sldId id="283" r:id="rId33"/>
    <p:sldId id="285" r:id="rId34"/>
    <p:sldId id="286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170364E2-B5E7-4B42-A18D-ACEE0A16EBEC}">
          <p14:sldIdLst>
            <p14:sldId id="258"/>
            <p14:sldId id="288"/>
            <p14:sldId id="259"/>
            <p14:sldId id="284"/>
            <p14:sldId id="289"/>
            <p14:sldId id="260"/>
            <p14:sldId id="290"/>
            <p14:sldId id="261"/>
            <p14:sldId id="262"/>
            <p14:sldId id="263"/>
            <p14:sldId id="264"/>
            <p14:sldId id="291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92"/>
            <p14:sldId id="274"/>
            <p14:sldId id="275"/>
            <p14:sldId id="276"/>
            <p14:sldId id="277"/>
            <p14:sldId id="278"/>
            <p14:sldId id="293"/>
            <p14:sldId id="279"/>
            <p14:sldId id="280"/>
            <p14:sldId id="282"/>
            <p14:sldId id="283"/>
            <p14:sldId id="285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B5"/>
    <a:srgbClr val="FCF4B8"/>
    <a:srgbClr val="710938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78061" autoAdjust="0"/>
  </p:normalViewPr>
  <p:slideViewPr>
    <p:cSldViewPr snapToGrid="0">
      <p:cViewPr varScale="1">
        <p:scale>
          <a:sx n="86" d="100"/>
          <a:sy n="86" d="100"/>
        </p:scale>
        <p:origin x="15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505F9-3BAA-4327-A603-EF9EEBD42E4A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656A0A-ED60-4728-A962-D93595A19A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090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1347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그럼 서버에 </a:t>
            </a:r>
            <a:r>
              <a:rPr lang="ko-KR" altLang="en-US" dirty="0" err="1"/>
              <a:t>두는게</a:t>
            </a:r>
            <a:r>
              <a:rPr lang="ko-KR" altLang="en-US" dirty="0"/>
              <a:t> 좋을까요</a:t>
            </a:r>
            <a:r>
              <a:rPr lang="en-US" altLang="ko-KR" dirty="0"/>
              <a:t>? </a:t>
            </a:r>
            <a:r>
              <a:rPr lang="ko-KR" altLang="en-US" dirty="0"/>
              <a:t>미들웨어에 두는 게 좋을까요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정답은 없습니다</a:t>
            </a:r>
            <a:r>
              <a:rPr lang="en-US" altLang="ko-KR" dirty="0"/>
              <a:t>. </a:t>
            </a:r>
            <a:r>
              <a:rPr lang="ko-KR" altLang="en-US" dirty="0"/>
              <a:t>각 방법마다 장</a:t>
            </a:r>
            <a:r>
              <a:rPr lang="en-US" altLang="ko-KR" dirty="0"/>
              <a:t>/</a:t>
            </a:r>
            <a:r>
              <a:rPr lang="ko-KR" altLang="en-US" dirty="0"/>
              <a:t>단점이 존재하기 때문인데요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일반적으로는 아래의 지침들에 기반하여 어떤 곳에 둘 지 결정한다고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0993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>
          <a:extLst>
            <a:ext uri="{FF2B5EF4-FFF2-40B4-BE49-F238E27FC236}">
              <a16:creationId xmlns:a16="http://schemas.microsoft.com/office/drawing/2014/main" id="{313EE5F7-23F7-3AD7-DFDD-3303A3AAA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>
            <a:extLst>
              <a:ext uri="{FF2B5EF4-FFF2-40B4-BE49-F238E27FC236}">
                <a16:creationId xmlns:a16="http://schemas.microsoft.com/office/drawing/2014/main" id="{16F54D53-E17B-DF96-80F7-D63B8E1708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>
            <a:extLst>
              <a:ext uri="{FF2B5EF4-FFF2-40B4-BE49-F238E27FC236}">
                <a16:creationId xmlns:a16="http://schemas.microsoft.com/office/drawing/2014/main" id="{175A70B6-599A-A31E-0A84-61ADF15F44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8922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처리율 제한을 하는 알고리즘은 여러 가지가 있습니다</a:t>
            </a:r>
            <a:r>
              <a:rPr lang="en-US" altLang="ko-KR" dirty="0"/>
              <a:t>. </a:t>
            </a:r>
            <a:r>
              <a:rPr lang="ko-KR" altLang="en-US" dirty="0"/>
              <a:t>정말 다양한 방법이 있고 책에도 다섯가지 방법 정도가 </a:t>
            </a:r>
            <a:r>
              <a:rPr lang="ko-KR" altLang="en-US" dirty="0" err="1"/>
              <a:t>공유되어있는데</a:t>
            </a:r>
            <a:r>
              <a:rPr lang="ko-KR" altLang="en-US" dirty="0"/>
              <a:t> 발표 시간 상 </a:t>
            </a:r>
            <a:r>
              <a:rPr lang="en-US" altLang="ko-KR" dirty="0"/>
              <a:t>3</a:t>
            </a:r>
            <a:r>
              <a:rPr lang="ko-KR" altLang="en-US" dirty="0"/>
              <a:t>개만 설명하겠습니다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9570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 알고리즘은 토큰 버킷 알고리즘입니다</a:t>
            </a:r>
            <a:r>
              <a:rPr lang="en-US" altLang="ko-KR" dirty="0"/>
              <a:t>. </a:t>
            </a:r>
            <a:r>
              <a:rPr lang="ko-KR" altLang="en-US" dirty="0"/>
              <a:t>간단하고 직관적인 흐름으로 많은 기업들이 사용하는 알고리즘입니다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예시를 들면서 설명을 드리겠습니다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일단 토큰 버킷 알고리즘은 말그대로 토큰을 가지고 있는 양동이로 </a:t>
            </a:r>
            <a:r>
              <a:rPr lang="ko-KR" altLang="en-US" dirty="0" err="1"/>
              <a:t>부터</a:t>
            </a:r>
            <a:r>
              <a:rPr lang="ko-KR" altLang="en-US" dirty="0"/>
              <a:t> 출발이 되는 알고리즘입니다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 토큰 버킷은 지정된 용량을 가진 컨테이너이고</a:t>
            </a:r>
            <a:r>
              <a:rPr lang="en-US" altLang="ko-KR" dirty="0"/>
              <a:t>, </a:t>
            </a:r>
            <a:r>
              <a:rPr lang="ko-KR" altLang="en-US" dirty="0"/>
              <a:t>그 지정된 용량만큼의 토큰이 주기적으로 </a:t>
            </a:r>
            <a:r>
              <a:rPr lang="ko-KR" altLang="en-US" dirty="0" err="1"/>
              <a:t>채워집니다ㅏ</a:t>
            </a:r>
            <a:r>
              <a:rPr lang="en-US" altLang="ko-KR" dirty="0"/>
              <a:t>. </a:t>
            </a:r>
            <a:r>
              <a:rPr lang="ko-KR" altLang="en-US" dirty="0"/>
              <a:t>토큰이 꽉 찬 버킷에 더 이상의 토큰은 추가되지 않습니다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1309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4203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토큰 버킷 알고리즘은 두 개의 파라미터를 받습니다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하나는 버킷 크기 이고 하나는 토큰 공급률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3050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738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71C97-4C5F-3250-6656-C77E92AA4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6133996-BAAB-FDFA-0D9E-5050DD5676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7B5A103-EB59-8F53-F966-92AC1A884D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AE2797B-C9CA-F814-7F68-05ADDC85EC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7834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A4DB98-EE10-C2D7-D6B4-8212CBC2C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3A38BA5-1923-9BB8-6511-E965A2D460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18403AA-D5E6-2991-E39C-6B4E2BF73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7D406C-000D-0473-55B5-BA43FB63F1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71414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568478-EF18-9F08-5563-556C6AC93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B799607-213A-75E2-63A1-A2CFD31DF6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CC83613-6578-0E69-6672-1200339C46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72F754-126C-858E-0775-66B44E3C35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25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284820-A72D-903F-4894-BC63AFC24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2D4528B-FD75-C209-FC9F-2E482A271C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74AB2F1-ACD6-C277-FD49-1312B8584F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C37232-5DE0-E5C0-0292-B0C4FEC883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60862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>
          <a:extLst>
            <a:ext uri="{FF2B5EF4-FFF2-40B4-BE49-F238E27FC236}">
              <a16:creationId xmlns:a16="http://schemas.microsoft.com/office/drawing/2014/main" id="{583861C9-382A-ABEE-EAC3-D8FC223EA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>
            <a:extLst>
              <a:ext uri="{FF2B5EF4-FFF2-40B4-BE49-F238E27FC236}">
                <a16:creationId xmlns:a16="http://schemas.microsoft.com/office/drawing/2014/main" id="{8355E079-8A89-837D-DA27-467D47FB6B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>
            <a:extLst>
              <a:ext uri="{FF2B5EF4-FFF2-40B4-BE49-F238E27FC236}">
                <a16:creationId xmlns:a16="http://schemas.microsoft.com/office/drawing/2014/main" id="{0B1BC685-4FA0-3EBE-00A6-3F46A096DA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08393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416FB4-44F0-EA14-4422-E0BD76E93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4264EAD-F4C7-779A-3282-80EBCD227A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947A217-1E2B-FA55-15BB-95C93AFCFE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69B87C-07CE-FCEF-0DEE-89D358DFB3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2827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6D00F8-639A-0B8A-E4E9-E44261105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D2E8A36-1C23-2E84-E7C4-006DD812F1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AF00A0-5E4E-945E-7CA6-4B3B5E7FB8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7834A8-EE3B-C19B-3E23-A9FC64B3C0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7067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E45007-879A-03D6-BA00-50C8C4AD51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3CC7866-F7CE-F5EA-7481-D816881A98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48A852C-2BB2-3B4F-F25B-1FAB254699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336A42-B680-4D7F-11D7-202D44198D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0679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CDD4B4-EC7A-0E8A-C30B-2DC5EEFA8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995DB11-B3E5-B131-A7D0-9411E69272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B2AD451-2F64-9626-7F3D-47D227BAF9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EBC4DE-CA25-3E23-7101-2FA72074A5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5583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DDAC50-E14F-9EAE-21A2-DE6814298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0E9F2A2-6F14-2703-318A-7E28823A3E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9483BDA-06FB-C661-BF70-9FE46DCDF5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D1FAE5-CF26-2374-41D1-28DAEA506F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2288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>
          <a:extLst>
            <a:ext uri="{FF2B5EF4-FFF2-40B4-BE49-F238E27FC236}">
              <a16:creationId xmlns:a16="http://schemas.microsoft.com/office/drawing/2014/main" id="{201B7298-1FFF-177F-876F-1A0F1AD3E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>
            <a:extLst>
              <a:ext uri="{FF2B5EF4-FFF2-40B4-BE49-F238E27FC236}">
                <a16:creationId xmlns:a16="http://schemas.microsoft.com/office/drawing/2014/main" id="{C9936D7C-171F-F906-DA76-3268B7631E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>
            <a:extLst>
              <a:ext uri="{FF2B5EF4-FFF2-40B4-BE49-F238E27FC236}">
                <a16:creationId xmlns:a16="http://schemas.microsoft.com/office/drawing/2014/main" id="{2101757D-8FC2-8830-E577-D50FE9A063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02829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0B89FF-B226-E420-C1A5-4DD57A52DE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311F40A-4A96-2F00-4136-B9BB96BCB3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773E740-3A84-6757-72C9-735F4FBFD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3D64C3-7216-5C8B-5A0D-B0E57BE0AC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214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6E45E-5DD3-A89D-96C5-E19516001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503886B-E775-FA31-E63D-6F4216FCA0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568C92F-6678-2B87-CDCC-1956D4A075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119CD6-061B-7BAE-C8C1-B6DBF716AE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199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처리율 제한 </a:t>
            </a:r>
            <a:r>
              <a:rPr lang="ko-KR" altLang="en-US" dirty="0" err="1"/>
              <a:t>장치란</a:t>
            </a:r>
            <a:r>
              <a:rPr lang="ko-KR" altLang="en-US" dirty="0"/>
              <a:t> </a:t>
            </a:r>
            <a:r>
              <a:rPr lang="ko-KR" altLang="en-US" dirty="0" err="1"/>
              <a:t>뭘까요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서버 안정을 위해 거의 필수적으로 탑재하는 기능입니다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75042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C2B0C-6C28-C421-8F85-9CF5FB3F7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F563940-5918-E8A2-373A-9258AE3683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5B8EA6B-FF68-2B7F-6D51-55426A9F28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경쟁조건 해결하는 방법 </a:t>
            </a:r>
            <a:r>
              <a:rPr lang="en-US" altLang="ko-KR" dirty="0"/>
              <a:t>3</a:t>
            </a:r>
            <a:r>
              <a:rPr lang="ko-KR" altLang="en-US" dirty="0"/>
              <a:t>가지 설명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처리율 제한장치에서의 경쟁조건을 해결하기 위해서 </a:t>
            </a:r>
            <a:r>
              <a:rPr lang="en-US" altLang="ko-KR" dirty="0"/>
              <a:t>Lua script</a:t>
            </a:r>
            <a:r>
              <a:rPr lang="ko-KR" altLang="en-US" dirty="0"/>
              <a:t>를 기반으로 하고 필요에 따라 </a:t>
            </a:r>
            <a:r>
              <a:rPr lang="en-US" altLang="ko-KR" dirty="0"/>
              <a:t>Sorted Set</a:t>
            </a:r>
            <a:r>
              <a:rPr lang="ko-KR" altLang="en-US" dirty="0"/>
              <a:t>과 같은 자료구조를 채택하여 </a:t>
            </a:r>
            <a:r>
              <a:rPr lang="ko-KR" altLang="en-US" dirty="0" err="1"/>
              <a:t>구현한다고합니다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일반적으로 처리율 제한 장치에서는 </a:t>
            </a:r>
            <a:r>
              <a:rPr lang="en-US" altLang="ko-KR" dirty="0"/>
              <a:t>Lock</a:t>
            </a:r>
            <a:r>
              <a:rPr lang="ko-KR" altLang="en-US" dirty="0"/>
              <a:t>을 잘 사용하지 않음 왜 일까요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크게 두 가지 이유를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 err="1"/>
              <a:t>락은</a:t>
            </a:r>
            <a:r>
              <a:rPr lang="ko-KR" altLang="en-US" dirty="0"/>
              <a:t> 비쌉니다</a:t>
            </a:r>
            <a:r>
              <a:rPr lang="en-US" altLang="ko-KR" dirty="0"/>
              <a:t>. </a:t>
            </a:r>
            <a:r>
              <a:rPr lang="ko-KR" altLang="en-US" dirty="0"/>
              <a:t>그래서 성능 이슈가 </a:t>
            </a:r>
            <a:r>
              <a:rPr lang="ko-KR" altLang="en-US" dirty="0" err="1"/>
              <a:t>생겨요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락을</a:t>
            </a:r>
            <a:r>
              <a:rPr lang="ko-KR" altLang="en-US" dirty="0"/>
              <a:t> 걸면 한 번에 하나의 요청만 임계구역을 통과할 수 있습니다</a:t>
            </a:r>
            <a:r>
              <a:rPr lang="en-US" altLang="ko-KR" dirty="0"/>
              <a:t>. </a:t>
            </a:r>
            <a:r>
              <a:rPr lang="ko-KR" altLang="en-US" dirty="0"/>
              <a:t>하지만 </a:t>
            </a:r>
            <a:r>
              <a:rPr lang="en-US" altLang="ko-KR" dirty="0"/>
              <a:t>Rate Limiting</a:t>
            </a:r>
            <a:r>
              <a:rPr lang="ko-KR" altLang="en-US" dirty="0"/>
              <a:t>에서는 다중 요청 처리가 아주 빠르게 </a:t>
            </a:r>
            <a:r>
              <a:rPr lang="ko-KR" altLang="en-US" dirty="0" err="1"/>
              <a:t>진행되어야합니다</a:t>
            </a:r>
            <a:r>
              <a:rPr lang="en-US" altLang="ko-KR" dirty="0"/>
              <a:t>. </a:t>
            </a:r>
          </a:p>
          <a:p>
            <a:pPr marL="0" indent="0">
              <a:buNone/>
            </a:pPr>
            <a:r>
              <a:rPr lang="ko-KR" altLang="en-US" dirty="0"/>
              <a:t>예를 들어 </a:t>
            </a:r>
            <a:r>
              <a:rPr lang="en-US" altLang="ko-KR" dirty="0"/>
              <a:t>API </a:t>
            </a:r>
            <a:r>
              <a:rPr lang="ko-KR" altLang="en-US" dirty="0"/>
              <a:t>요청이 초당 수천 건씩 들어오는 상황이 있다고 생각해봅시다</a:t>
            </a:r>
            <a:r>
              <a:rPr lang="en-US" altLang="ko-KR" dirty="0"/>
              <a:t>.  </a:t>
            </a:r>
            <a:r>
              <a:rPr lang="ko-KR" altLang="en-US" dirty="0"/>
              <a:t>이 수천 건의 요청이 모두 </a:t>
            </a:r>
            <a:r>
              <a:rPr lang="ko-KR" altLang="en-US" dirty="0" err="1"/>
              <a:t>락을</a:t>
            </a:r>
            <a:r>
              <a:rPr lang="ko-KR" altLang="en-US" dirty="0"/>
              <a:t> 얻기 위해 대기를 </a:t>
            </a:r>
            <a:r>
              <a:rPr lang="ko-KR" altLang="en-US" dirty="0" err="1"/>
              <a:t>해야되겠죠</a:t>
            </a:r>
            <a:r>
              <a:rPr lang="en-US" altLang="ko-KR" dirty="0"/>
              <a:t>? </a:t>
            </a:r>
            <a:r>
              <a:rPr lang="ko-KR" altLang="en-US" dirty="0"/>
              <a:t>그러면 결국 성능 병목이 발생합니다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두번</a:t>
            </a:r>
            <a:r>
              <a:rPr lang="ko-KR" altLang="en-US" dirty="0"/>
              <a:t> 째 이유는 처리율 제한 장치를 구현하는 논리 자체가 </a:t>
            </a:r>
            <a:r>
              <a:rPr lang="ko-KR" altLang="en-US" dirty="0" err="1"/>
              <a:t>락을</a:t>
            </a:r>
            <a:r>
              <a:rPr lang="ko-KR" altLang="en-US" dirty="0"/>
              <a:t> 걸 필요가 없는 논리구조이기 </a:t>
            </a:r>
            <a:r>
              <a:rPr lang="ko-KR" altLang="en-US" dirty="0" err="1"/>
              <a:t>떄문인데요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처리율 제한 장치는 보통 </a:t>
            </a:r>
            <a:r>
              <a:rPr lang="en-US" altLang="ko-KR" dirty="0"/>
              <a:t>“</a:t>
            </a:r>
            <a:r>
              <a:rPr lang="ko-KR" altLang="en-US" dirty="0"/>
              <a:t>이 유저가 몇 번 요청했는지 </a:t>
            </a:r>
            <a:r>
              <a:rPr lang="en-US" altLang="ko-KR" dirty="0"/>
              <a:t>count”</a:t>
            </a:r>
            <a:r>
              <a:rPr lang="ko-KR" altLang="en-US" dirty="0"/>
              <a:t>만 하면 됩니다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이런 </a:t>
            </a:r>
            <a:r>
              <a:rPr lang="ko-KR" altLang="en-US" dirty="0" err="1"/>
              <a:t>카운팅</a:t>
            </a:r>
            <a:r>
              <a:rPr lang="ko-KR" altLang="en-US" dirty="0"/>
              <a:t> 작업은 경쟁 조건이 생겨도 그렇게 크리티컬 하지가 않아요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정확도보다는 퍼포먼스와 간결함이 우선적이기 땜에 </a:t>
            </a:r>
            <a:r>
              <a:rPr lang="ko-KR" altLang="en-US" dirty="0" err="1"/>
              <a:t>락을</a:t>
            </a:r>
            <a:r>
              <a:rPr lang="ko-KR" altLang="en-US" dirty="0"/>
              <a:t> 잘 사용하지 않습니다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851ED2-CADC-F34F-C47D-9C32E8D728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1791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E791AB-DA63-3E37-7B31-4672BD8B2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8D2DBF7-87B7-6105-0CF1-04BD30D52F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10AADD3-0B62-9B75-DC7B-F385FC03BE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48D89C-625B-4B5C-18F0-0583BBBB34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2058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E6A83-1E48-320F-7EE4-F96E9931E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5D37EC0-6729-265D-04D9-100C9FBE8F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A6B8198-4045-6AF4-D530-59FCEB470F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C9115F-F06D-6EAB-79C4-84CF3C0047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3041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1A0D84-AD80-245D-4850-4D8D19545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DC8DA52-DA84-E673-0A2C-2B1709E990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FE0F7D3-B55A-3836-ABEC-43C7B2F7B0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89194A-35B6-4FDB-4799-1DCC14C63D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29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492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>
          <a:extLst>
            <a:ext uri="{FF2B5EF4-FFF2-40B4-BE49-F238E27FC236}">
              <a16:creationId xmlns:a16="http://schemas.microsoft.com/office/drawing/2014/main" id="{AEC986E0-3244-C890-0949-1368578D2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>
            <a:extLst>
              <a:ext uri="{FF2B5EF4-FFF2-40B4-BE49-F238E27FC236}">
                <a16:creationId xmlns:a16="http://schemas.microsoft.com/office/drawing/2014/main" id="{168291AB-D4E5-ACE7-E737-705C52B720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>
            <a:extLst>
              <a:ext uri="{FF2B5EF4-FFF2-40B4-BE49-F238E27FC236}">
                <a16:creationId xmlns:a16="http://schemas.microsoft.com/office/drawing/2014/main" id="{1B7F264C-308D-4341-9C74-C0C7A3BB9C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45505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>
          <a:extLst>
            <a:ext uri="{FF2B5EF4-FFF2-40B4-BE49-F238E27FC236}">
              <a16:creationId xmlns:a16="http://schemas.microsoft.com/office/drawing/2014/main" id="{4EBED9AA-2603-0F95-4B8E-B0D74D7F8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>
            <a:extLst>
              <a:ext uri="{FF2B5EF4-FFF2-40B4-BE49-F238E27FC236}">
                <a16:creationId xmlns:a16="http://schemas.microsoft.com/office/drawing/2014/main" id="{8C2F27A1-93B8-5CF2-5ECF-8C3B18DD18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>
            <a:extLst>
              <a:ext uri="{FF2B5EF4-FFF2-40B4-BE49-F238E27FC236}">
                <a16:creationId xmlns:a16="http://schemas.microsoft.com/office/drawing/2014/main" id="{F4CB6B61-186E-ABDE-3E08-F9EE9474AF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4707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그러면 저희는 처리율 제한 장치를 어디에 </a:t>
            </a:r>
            <a:r>
              <a:rPr lang="ko-KR" altLang="en-US" dirty="0" err="1"/>
              <a:t>두어야할까요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일반적으로 생각해보면 크게 </a:t>
            </a:r>
            <a:r>
              <a:rPr lang="en-US" altLang="ko-KR" dirty="0"/>
              <a:t>3</a:t>
            </a:r>
            <a:r>
              <a:rPr lang="ko-KR" altLang="en-US" dirty="0"/>
              <a:t>가지의 후보군이 있죠</a:t>
            </a:r>
            <a:r>
              <a:rPr lang="en-US" altLang="ko-KR" dirty="0"/>
              <a:t> </a:t>
            </a:r>
            <a:r>
              <a:rPr lang="ko-KR" altLang="en-US" dirty="0"/>
              <a:t>하나씩 살펴보겠습니다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0742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 후보는 클라이언트에 처리율 제한 장치를 놔두는 것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이는 별로 추천하지 않습니다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두 </a:t>
            </a:r>
            <a:r>
              <a:rPr lang="ko-KR" altLang="en-US" dirty="0" err="1"/>
              <a:t>번째는</a:t>
            </a:r>
            <a:r>
              <a:rPr lang="ko-KR" altLang="en-US" dirty="0"/>
              <a:t> </a:t>
            </a:r>
            <a:r>
              <a:rPr lang="en-US" altLang="ko-KR" dirty="0"/>
              <a:t>API </a:t>
            </a:r>
            <a:r>
              <a:rPr lang="ko-KR" altLang="en-US" dirty="0"/>
              <a:t>서버에 처리율 제한 장치를 두는 것입니다</a:t>
            </a:r>
            <a:r>
              <a:rPr lang="en-US" altLang="ko-KR" dirty="0"/>
              <a:t>. </a:t>
            </a:r>
            <a:r>
              <a:rPr lang="ko-KR" altLang="en-US" dirty="0"/>
              <a:t>서버 측에서 요청을 제한하는 것이죠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318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번 째는 처리율 제한 장치를 </a:t>
            </a:r>
            <a:r>
              <a:rPr lang="en-US" altLang="ko-KR" dirty="0"/>
              <a:t>API </a:t>
            </a:r>
            <a:r>
              <a:rPr lang="ko-KR" altLang="en-US" dirty="0"/>
              <a:t>서버에 두는 대신</a:t>
            </a:r>
            <a:r>
              <a:rPr lang="en-US" altLang="ko-KR" dirty="0"/>
              <a:t>,  </a:t>
            </a:r>
            <a:r>
              <a:rPr lang="ko-KR" altLang="en-US" dirty="0"/>
              <a:t>처리율 제한 미들웨어를 만들어 해당 미들웨어로 하여금 </a:t>
            </a:r>
            <a:r>
              <a:rPr lang="en-US" altLang="ko-KR" dirty="0"/>
              <a:t>API </a:t>
            </a:r>
            <a:r>
              <a:rPr lang="ko-KR" altLang="en-US" dirty="0"/>
              <a:t>서버로 가는 요청을 통제 하도록 하는 것입니다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클라우드 마이크로 서비스의 경우 보통 </a:t>
            </a:r>
            <a:r>
              <a:rPr lang="en-US" altLang="ko-KR" dirty="0"/>
              <a:t>API Gateway</a:t>
            </a:r>
            <a:r>
              <a:rPr lang="ko-KR" altLang="en-US" dirty="0"/>
              <a:t>라는 미들웨어 컴포넌트에 처리율 제한 장치를 둔다고 합니다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56A0A-ED60-4728-A962-D93595A19AD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834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0491A1-CD7D-FC52-33BF-5513E47337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BF6B8D-1FE0-009D-330C-5F081F558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348B34-2D6F-2E86-1866-8F3BD2C4C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EBC36B-BC41-7EA1-4804-DD940A23D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4AB68B-4A60-E224-9B17-5F5D08090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662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3F1714-C121-8DC9-7C9F-8203AF577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D08987-7D50-F394-A88D-A5382D7BC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0C0BDD-BB98-9AE1-AB39-E4F62AAB6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81C921-8883-6432-1C0D-F0B6BE677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2AED8F-DDDD-8DE9-B21A-C76167516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0020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57A3ACA-DC19-AF3D-4FDB-53B5D64D70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500FF6-A488-1951-FE81-090717F7E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7DD70F-7029-AAB1-7610-0757A7BE4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C32BF5-7821-EEAA-0549-ADF2229AD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E7C777-1C10-5AB9-AA39-6833FC343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658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 rotWithShape="1">
          <a:blip r:embed="rId3">
            <a:alphaModFix/>
          </a:blip>
          <a:srcRect l="36283" t="30" r="-6" b="-40"/>
          <a:stretch/>
        </p:blipFill>
        <p:spPr>
          <a:xfrm rot="10800000">
            <a:off x="7819933" y="-4366"/>
            <a:ext cx="4372067" cy="686236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953467" y="4437400"/>
            <a:ext cx="10278400" cy="16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93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953467" y="2765667"/>
            <a:ext cx="10278400" cy="16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9333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8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8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8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8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8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8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8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8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096000" y="713333"/>
            <a:ext cx="5142400" cy="5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86303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0AB9A-6A9D-E71B-A144-3EA4A2085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EEAE8D-912D-9552-83BD-3DC98EA90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10D442-8C76-7AB7-B70A-D941DCB48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73A9BA-EAE9-8BFE-F2C2-A3187E25E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A52F35-600A-3648-AC26-5A9B0207C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886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6119-35B2-B98E-2849-8E9D416CE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2D6198-EDA0-026D-A7DA-82A10852B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108C3E-62AC-D23A-F91D-CEDC844F9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31BE73-79A2-79F2-E72E-3E4E46DEF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12C0BE-1939-B194-5392-35EA36E8B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014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CA53FF-D6FB-0FD6-25A5-50F88937F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CC6908-646F-A871-3C30-13CB70D832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04A6B8-CA4E-1CE6-363A-C7BF4FDDBD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33A41B-3922-6906-894A-1BE48CC6B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A66A2F-64C3-B89C-516F-83CDF3AA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0E2154-A491-CBA4-E7F9-321878433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259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667C2F-8A51-1EBB-3839-9182B7D22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497E12-21AD-2929-B6A5-B9B9BC191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989238-33F6-7930-AD99-2BD23A6E0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BDB2E92-2D05-3182-B02C-CBB781DAE6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0318D75-1656-B12E-BA99-6D20B4102D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5024070-69E9-EA81-BEF6-F9DC93C64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568D60A-63B4-E212-434C-38CDC6B1E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C73DF9-937F-1D1B-D452-578371EF2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6639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69CF83-DDF5-1538-116B-E2A4C5BD0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B0880CB-D375-BFF5-39B4-02E9F51DB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D20A0A2-904F-ABAC-EA84-9F0D5D2C6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F7AD3CE-AEE8-49FC-45D6-0CD6671B6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50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F4AB4F-AD96-381E-855A-CB8237F4E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D285A2-BD8A-D051-BA84-3AE4B8FB3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65FBBB-8520-B83F-1A48-5284BE0A6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60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C007C7-7913-81FF-DE89-9EC93B34E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E1EE5E-F383-4F9F-7B11-106A05152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13D6B1-63D0-479C-FA17-0503960477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41B6AF-900E-6145-E8F8-DFC8E181A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305049-1CFF-1641-562A-9FC5EF213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8D7C52-1E9F-C70A-20C7-86AFAC588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72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6AF886-5F23-BFD9-69C5-FAA67086F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85F6388-CDE9-65F9-1C75-3D01511E4E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2A06A2-C5FC-0D80-4F0E-B9AC600D57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80ECC5-24EF-ECA4-23A3-3C716625B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56D606-591F-4322-56D6-2527858BC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B7DBCC-BFDF-091F-62A2-BD64A918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7493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033A627-2FCE-D8A4-0BA4-156082BB5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18A567-899D-028E-AE5C-64F0C6C16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48CA68-0D75-6378-070F-13F6AD7E2F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63282B-615D-43B6-B983-FFD3A85598C3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A601A4-CB26-328C-4EF4-28C8114A0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E5A83A-0433-54D1-6678-54B219CD1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C81CF4-16D4-494F-A15E-5066171C12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635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05664-A131-0332-C4C3-536F6F430E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00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처리율 제한 장치 설계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B0E86D-5742-4835-16EA-C764C4302D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62256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2025.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04.</a:t>
            </a:r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 </a:t>
            </a:r>
            <a:r>
              <a:rPr lang="en-US" altLang="ko-KR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08</a:t>
            </a:r>
          </a:p>
          <a:p>
            <a:r>
              <a:rPr lang="ko-KR" altLang="en-US" dirty="0">
                <a:latin typeface="나눔고딕OTF" panose="020D0604000000000000" pitchFamily="34" charset="-127"/>
                <a:ea typeface="나눔고딕OTF" panose="020D0604000000000000" pitchFamily="34" charset="-127"/>
              </a:rPr>
              <a:t>황지연</a:t>
            </a:r>
          </a:p>
        </p:txBody>
      </p:sp>
    </p:spTree>
    <p:extLst>
      <p:ext uri="{BB962C8B-B14F-4D97-AF65-F5344CB8AC3E}">
        <p14:creationId xmlns:p14="http://schemas.microsoft.com/office/powerpoint/2010/main" val="783786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D9CB1-458D-E2B7-B078-97DDE4FF08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730AFCF-979D-F324-B7A8-F5F9B58618E9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C4FA65-E28A-A486-F675-17D39D2315FB}"/>
              </a:ext>
            </a:extLst>
          </p:cNvPr>
          <p:cNvSpPr txBox="1"/>
          <p:nvPr/>
        </p:nvSpPr>
        <p:spPr>
          <a:xfrm>
            <a:off x="193964" y="83203"/>
            <a:ext cx="5870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3.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장치를 어디에 두어야 하는가</a:t>
            </a:r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?</a:t>
            </a:r>
            <a:endParaRPr lang="ko-KR" altLang="en-US" sz="24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18ACF3E-2BB8-D393-68D4-0FC0045467AA}"/>
              </a:ext>
            </a:extLst>
          </p:cNvPr>
          <p:cNvGrpSpPr/>
          <p:nvPr/>
        </p:nvGrpSpPr>
        <p:grpSpPr>
          <a:xfrm>
            <a:off x="755510" y="903634"/>
            <a:ext cx="1560779" cy="1775121"/>
            <a:chOff x="8243455" y="3168073"/>
            <a:chExt cx="2050473" cy="2332065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8B4A0F9C-CC5D-5E1C-A6B0-35254A99FCC5}"/>
                </a:ext>
              </a:extLst>
            </p:cNvPr>
            <p:cNvSpPr/>
            <p:nvPr/>
          </p:nvSpPr>
          <p:spPr>
            <a:xfrm>
              <a:off x="8243455" y="3266874"/>
              <a:ext cx="2022764" cy="2198254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026DA25B-AA84-B2E9-D9A6-285A2F627782}"/>
                </a:ext>
              </a:extLst>
            </p:cNvPr>
            <p:cNvSpPr/>
            <p:nvPr/>
          </p:nvSpPr>
          <p:spPr>
            <a:xfrm>
              <a:off x="8271164" y="3168073"/>
              <a:ext cx="2022764" cy="2198254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B21563E-4FC2-D06E-035B-030195BFB801}"/>
                </a:ext>
              </a:extLst>
            </p:cNvPr>
            <p:cNvSpPr txBox="1"/>
            <p:nvPr/>
          </p:nvSpPr>
          <p:spPr>
            <a:xfrm>
              <a:off x="8585111" y="5095796"/>
              <a:ext cx="1527231" cy="4043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  <a:t>middleware</a:t>
              </a:r>
              <a:endPara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endParaRPr>
            </a:p>
          </p:txBody>
        </p:sp>
        <p:pic>
          <p:nvPicPr>
            <p:cNvPr id="35" name="Picture 2" descr="미들웨어(middleware)란? 효율적인 개발을 위한 필수 소프트웨어">
              <a:extLst>
                <a:ext uri="{FF2B5EF4-FFF2-40B4-BE49-F238E27FC236}">
                  <a16:creationId xmlns:a16="http://schemas.microsoft.com/office/drawing/2014/main" id="{00327B77-A0F7-1AA1-8A24-9E0E66C9E4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304" t="27254" r="48241" b="26816"/>
            <a:stretch/>
          </p:blipFill>
          <p:spPr bwMode="auto">
            <a:xfrm>
              <a:off x="8772104" y="3550376"/>
              <a:ext cx="1069037" cy="12619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6" name="Picture 6" descr="처리율 제한장치 2">
            <a:extLst>
              <a:ext uri="{FF2B5EF4-FFF2-40B4-BE49-F238E27FC236}">
                <a16:creationId xmlns:a16="http://schemas.microsoft.com/office/drawing/2014/main" id="{7C31F144-CB86-D821-2AC3-3F8F16212E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7"/>
          <a:stretch/>
        </p:blipFill>
        <p:spPr bwMode="auto">
          <a:xfrm>
            <a:off x="2647623" y="569810"/>
            <a:ext cx="6044143" cy="2137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처리율 제한장치 3">
            <a:extLst>
              <a:ext uri="{FF2B5EF4-FFF2-40B4-BE49-F238E27FC236}">
                <a16:creationId xmlns:a16="http://schemas.microsoft.com/office/drawing/2014/main" id="{E39B3B00-E76C-9470-05B8-8BD33D18F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67"/>
          <a:stretch/>
        </p:blipFill>
        <p:spPr bwMode="auto">
          <a:xfrm>
            <a:off x="2555259" y="2707488"/>
            <a:ext cx="5966404" cy="1678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CFC276F8-FBC6-A22D-D4C6-9EB32DFA6061}"/>
              </a:ext>
            </a:extLst>
          </p:cNvPr>
          <p:cNvSpPr txBox="1"/>
          <p:nvPr/>
        </p:nvSpPr>
        <p:spPr>
          <a:xfrm>
            <a:off x="776602" y="4714579"/>
            <a:ext cx="10677923" cy="15265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폭넓게 채택된 기술인 클라우드 마이크로 서비스의 경우 처리율 제한 장치는 보통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API Gateway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라는 컴포넌트에 구현된다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API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게이트웨이란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u="sng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처리율 제한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, SSL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종단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, Authentication, IP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허용 목록 관리 등을 지원하는 완전 위탁관리형 서비스</a:t>
            </a:r>
          </a:p>
        </p:txBody>
      </p:sp>
    </p:spTree>
    <p:extLst>
      <p:ext uri="{BB962C8B-B14F-4D97-AF65-F5344CB8AC3E}">
        <p14:creationId xmlns:p14="http://schemas.microsoft.com/office/powerpoint/2010/main" val="3123528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788AF9-0205-1C0D-18EC-D2FC85AB2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5632A32-EC13-E8EB-DC8A-FDB6F1A371FC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4C9F33-E3F1-A8C3-F65A-8014636D194B}"/>
              </a:ext>
            </a:extLst>
          </p:cNvPr>
          <p:cNvSpPr txBox="1"/>
          <p:nvPr/>
        </p:nvSpPr>
        <p:spPr>
          <a:xfrm>
            <a:off x="193964" y="83203"/>
            <a:ext cx="5870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3.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장치를 어디에 두어야 하는가</a:t>
            </a:r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?</a:t>
            </a:r>
            <a:endParaRPr lang="ko-KR" altLang="en-US" sz="24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737082-5EA9-6AB3-5110-0EA4E0C236A5}"/>
              </a:ext>
            </a:extLst>
          </p:cNvPr>
          <p:cNvSpPr txBox="1"/>
          <p:nvPr/>
        </p:nvSpPr>
        <p:spPr>
          <a:xfrm>
            <a:off x="1109173" y="2111716"/>
            <a:ext cx="9910618" cy="2634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On-premise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환경의 기술 스택이 서버 측 구현을 지원하기 충분한가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필요로 하는 처리율 제한 알고리즘은 무엇인가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우리의 설계가 마이크로 서비스에 기반하고 있고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,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이미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API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게이트웨이를 설계에 포함시켰나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만약 그렇다면 처리율 제한  기능 또한 게이트웨이에 포함 시켜야 할 수도 있다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CE795F1D-0770-ECCD-B03D-67CEB570420E}"/>
              </a:ext>
            </a:extLst>
          </p:cNvPr>
          <p:cNvSpPr/>
          <p:nvPr/>
        </p:nvSpPr>
        <p:spPr>
          <a:xfrm>
            <a:off x="517237" y="1014330"/>
            <a:ext cx="609600" cy="387927"/>
          </a:xfrm>
          <a:prstGeom prst="right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A72ABF-2F2B-EE81-D4C7-DA2378684F04}"/>
              </a:ext>
            </a:extLst>
          </p:cNvPr>
          <p:cNvSpPr txBox="1"/>
          <p:nvPr/>
        </p:nvSpPr>
        <p:spPr>
          <a:xfrm>
            <a:off x="1126837" y="978614"/>
            <a:ext cx="4094391" cy="4593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정답은 없다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상황에 따라 결정하면 된다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704570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>
          <a:extLst>
            <a:ext uri="{FF2B5EF4-FFF2-40B4-BE49-F238E27FC236}">
              <a16:creationId xmlns:a16="http://schemas.microsoft.com/office/drawing/2014/main" id="{67E4E11F-445B-9BB4-D81C-DDFD1584B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>
            <a:extLst>
              <a:ext uri="{FF2B5EF4-FFF2-40B4-BE49-F238E27FC236}">
                <a16:creationId xmlns:a16="http://schemas.microsoft.com/office/drawing/2014/main" id="{E6E2180A-B309-FEA3-487A-EEB56DA88F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3467" y="4437400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ko-KR" altLang="en-US" sz="50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처리율 제한 알고리즘</a:t>
            </a:r>
            <a:endParaRPr sz="5000" dirty="0">
              <a:latin typeface="해피니스 산스 인쇄용 타이틀" panose="02000900000000000000" pitchFamily="2" charset="-127"/>
              <a:ea typeface="해피니스 산스 인쇄용 타이틀" panose="02000900000000000000" pitchFamily="2" charset="-127"/>
            </a:endParaRPr>
          </a:p>
        </p:txBody>
      </p:sp>
      <p:sp>
        <p:nvSpPr>
          <p:cNvPr id="235" name="Google Shape;235;p39">
            <a:extLst>
              <a:ext uri="{FF2B5EF4-FFF2-40B4-BE49-F238E27FC236}">
                <a16:creationId xmlns:a16="http://schemas.microsoft.com/office/drawing/2014/main" id="{21819C35-5075-D078-4941-83B68EA2F05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53467" y="2765667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04</a:t>
            </a:r>
            <a:endParaRPr dirty="0"/>
          </a:p>
        </p:txBody>
      </p:sp>
      <p:cxnSp>
        <p:nvCxnSpPr>
          <p:cNvPr id="237" name="Google Shape;237;p3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E14E750-7387-0A21-3350-5382F1F775EE}"/>
              </a:ext>
            </a:extLst>
          </p:cNvPr>
          <p:cNvCxnSpPr/>
          <p:nvPr/>
        </p:nvCxnSpPr>
        <p:spPr>
          <a:xfrm>
            <a:off x="953467" y="972133"/>
            <a:ext cx="64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852821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A5B966-7C2E-DCF4-078F-0150E07B5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FA0F637-F9AD-5B10-37B4-222A8FDF7AE7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5AF71A-806F-FCD7-CEAD-2BF460114D9D}"/>
              </a:ext>
            </a:extLst>
          </p:cNvPr>
          <p:cNvSpPr txBox="1"/>
          <p:nvPr/>
        </p:nvSpPr>
        <p:spPr>
          <a:xfrm>
            <a:off x="193964" y="83203"/>
            <a:ext cx="3206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4.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알고리즘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F93DB6-8E01-FF40-E34A-C2DF5351CF2C}"/>
              </a:ext>
            </a:extLst>
          </p:cNvPr>
          <p:cNvSpPr txBox="1"/>
          <p:nvPr/>
        </p:nvSpPr>
        <p:spPr>
          <a:xfrm>
            <a:off x="655782" y="1209964"/>
            <a:ext cx="8401659" cy="25368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처리율 제한을 실현하는 알고리즘은 여러가지 인데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, 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각기 다른 장 단점을 가지고 있다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이번 발표에서는 대표적인 알고리즘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3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가지만 살펴보도록 하겠다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토큰 버킷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(token bucket)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누출 버킷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(leaky bucket)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이동 윈도 카운터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(sliding window counter)</a:t>
            </a:r>
            <a:endParaRPr lang="ko-KR" altLang="en-US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9510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A471F-DF80-A69E-882C-E4D8684CF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D137F28-3D6B-B415-0F6C-63E952157FF9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F3CE3E-57EF-A7DC-A5FF-18CB2CCCBAD7}"/>
              </a:ext>
            </a:extLst>
          </p:cNvPr>
          <p:cNvSpPr txBox="1"/>
          <p:nvPr/>
        </p:nvSpPr>
        <p:spPr>
          <a:xfrm>
            <a:off x="193964" y="83203"/>
            <a:ext cx="3206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4.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알고리즘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B6E858-ACA6-1D2C-9D2C-843FA4673387}"/>
              </a:ext>
            </a:extLst>
          </p:cNvPr>
          <p:cNvSpPr txBox="1"/>
          <p:nvPr/>
        </p:nvSpPr>
        <p:spPr>
          <a:xfrm>
            <a:off x="193964" y="831272"/>
            <a:ext cx="2454518" cy="500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토큰 버킷 알고리즘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49A22D-D15E-4B97-76F7-EC6653992776}"/>
              </a:ext>
            </a:extLst>
          </p:cNvPr>
          <p:cNvSpPr txBox="1"/>
          <p:nvPr/>
        </p:nvSpPr>
        <p:spPr>
          <a:xfrm>
            <a:off x="655782" y="1514764"/>
            <a:ext cx="8972328" cy="2773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간단하고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,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알고리즘에 대한 세간의 이해도가 높은 편이라 많은 기업들이 보편적으로 사용하는 알고리즘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아마존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, stripe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등의 기업이 사용 중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ko-KR" altLang="en-US" u="sng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토큰 버킷 </a:t>
            </a:r>
            <a:endParaRPr lang="en-US" altLang="ko-KR" u="sng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: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지정된 용량을 갖는 컨테이너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 사전 설정된 양의 토큰이 주기적으로 채워진다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  <a:b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토큰이 꽉 찬 버킷에는 더 이상의 토큰은 추가 되지 않는다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  <a:endParaRPr lang="ko-KR" altLang="en-US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pic>
        <p:nvPicPr>
          <p:cNvPr id="4098" name="Picture 2" descr="token-bucket">
            <a:extLst>
              <a:ext uri="{FF2B5EF4-FFF2-40B4-BE49-F238E27FC236}">
                <a16:creationId xmlns:a16="http://schemas.microsoft.com/office/drawing/2014/main" id="{AA898B34-DF49-C681-EEAA-795B8A2FDB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94"/>
          <a:stretch/>
        </p:blipFill>
        <p:spPr bwMode="auto">
          <a:xfrm>
            <a:off x="7171712" y="2695714"/>
            <a:ext cx="3764142" cy="3753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9469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A7915-6BFB-8874-E3A2-314427B08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6B47514-FE4B-6101-0731-A2C40B50572C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B146A0-D15A-7BB3-840B-6DF9C70F947E}"/>
              </a:ext>
            </a:extLst>
          </p:cNvPr>
          <p:cNvSpPr txBox="1"/>
          <p:nvPr/>
        </p:nvSpPr>
        <p:spPr>
          <a:xfrm>
            <a:off x="193964" y="83203"/>
            <a:ext cx="3206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4.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알고리즘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00F1FB-4195-0D82-FD4D-B460D5345763}"/>
              </a:ext>
            </a:extLst>
          </p:cNvPr>
          <p:cNvSpPr txBox="1"/>
          <p:nvPr/>
        </p:nvSpPr>
        <p:spPr>
          <a:xfrm>
            <a:off x="193964" y="831272"/>
            <a:ext cx="2454518" cy="500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토큰 버킷 알고리즘</a:t>
            </a:r>
          </a:p>
        </p:txBody>
      </p:sp>
      <p:pic>
        <p:nvPicPr>
          <p:cNvPr id="7170" name="Picture 2" descr="처리율 제한(Rate Limiting) 알고리즘 알아보기 - BizSpring BLOG">
            <a:extLst>
              <a:ext uri="{FF2B5EF4-FFF2-40B4-BE49-F238E27FC236}">
                <a16:creationId xmlns:a16="http://schemas.microsoft.com/office/drawing/2014/main" id="{3DC97395-7757-5143-29B0-74BDD80E9F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4" r="7428"/>
          <a:stretch/>
        </p:blipFill>
        <p:spPr bwMode="auto">
          <a:xfrm>
            <a:off x="1372909" y="3144385"/>
            <a:ext cx="4054763" cy="357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CAB206-00BE-CD35-28F2-D5810DD085B8}"/>
              </a:ext>
            </a:extLst>
          </p:cNvPr>
          <p:cNvSpPr txBox="1"/>
          <p:nvPr/>
        </p:nvSpPr>
        <p:spPr>
          <a:xfrm>
            <a:off x="267856" y="1617813"/>
            <a:ext cx="7462299" cy="15265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각 요청은 처리될 때 마다 하나의 토큰을 사용한다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요청이 도착하면 버킷에 충분한 토큰이 있는지 검사한다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3-1.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충분한 토큰이 있는 경우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,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버킷에서 토큰을 하나 꺼낸 후 요청을 시스템에 전달한다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3-2.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충분한 토큰이 없는 경우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,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해당 요청은 버려진다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</p:txBody>
      </p:sp>
      <p:pic>
        <p:nvPicPr>
          <p:cNvPr id="8194" name="Picture 2" descr="token-bucket">
            <a:extLst>
              <a:ext uri="{FF2B5EF4-FFF2-40B4-BE49-F238E27FC236}">
                <a16:creationId xmlns:a16="http://schemas.microsoft.com/office/drawing/2014/main" id="{0C0A9A4A-D141-C6B6-CDD2-5C04FE42F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3218" y="503260"/>
            <a:ext cx="4258782" cy="5114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1C3D05-285F-F13F-76B0-F511F184AE7F}"/>
              </a:ext>
            </a:extLst>
          </p:cNvPr>
          <p:cNvSpPr txBox="1"/>
          <p:nvPr/>
        </p:nvSpPr>
        <p:spPr>
          <a:xfrm>
            <a:off x="8321428" y="5731611"/>
            <a:ext cx="2172390" cy="61401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- refill rate : </a:t>
            </a:r>
            <a:r>
              <a:rPr lang="ko-KR" altLang="en-US" sz="12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분당 </a:t>
            </a:r>
            <a:r>
              <a:rPr lang="en-US" altLang="ko-KR" sz="12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token</a:t>
            </a:r>
            <a:r>
              <a:rPr lang="ko-KR" altLang="en-US" sz="12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2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bucket</a:t>
            </a:r>
            <a:r>
              <a:rPr lang="ko-KR" altLang="en-US" sz="12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2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size : 4</a:t>
            </a:r>
            <a:r>
              <a:rPr lang="ko-KR" altLang="en-US" sz="12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인 상황</a:t>
            </a:r>
            <a:endParaRPr lang="en-US" altLang="ko-KR" sz="12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640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D6B691-E128-7914-E25B-BA8BFEF64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4EEDC7B-D923-8678-DE5B-CA27866B1D40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1E7D4B-7332-044A-8D57-F238D562CC71}"/>
              </a:ext>
            </a:extLst>
          </p:cNvPr>
          <p:cNvSpPr txBox="1"/>
          <p:nvPr/>
        </p:nvSpPr>
        <p:spPr>
          <a:xfrm>
            <a:off x="193964" y="83203"/>
            <a:ext cx="3206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4.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알고리즘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ADFBA8-7659-67F8-A67C-193AB23E3B0E}"/>
              </a:ext>
            </a:extLst>
          </p:cNvPr>
          <p:cNvSpPr txBox="1"/>
          <p:nvPr/>
        </p:nvSpPr>
        <p:spPr>
          <a:xfrm>
            <a:off x="193964" y="831272"/>
            <a:ext cx="2454518" cy="500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토큰 버킷 알고리즘</a:t>
            </a:r>
          </a:p>
        </p:txBody>
      </p:sp>
      <p:sp>
        <p:nvSpPr>
          <p:cNvPr id="7" name="설명선: 아래쪽 화살표 6">
            <a:extLst>
              <a:ext uri="{FF2B5EF4-FFF2-40B4-BE49-F238E27FC236}">
                <a16:creationId xmlns:a16="http://schemas.microsoft.com/office/drawing/2014/main" id="{A238A14E-5C22-1135-9A7F-626F8468060F}"/>
              </a:ext>
            </a:extLst>
          </p:cNvPr>
          <p:cNvSpPr/>
          <p:nvPr/>
        </p:nvSpPr>
        <p:spPr>
          <a:xfrm>
            <a:off x="3400291" y="1683328"/>
            <a:ext cx="1782619" cy="1634836"/>
          </a:xfrm>
          <a:prstGeom prst="downArrowCallout">
            <a:avLst>
              <a:gd name="adj1" fmla="val 13700"/>
              <a:gd name="adj2" fmla="val 19915"/>
              <a:gd name="adj3" fmla="val 11440"/>
              <a:gd name="adj4" fmla="val 64977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버킷 크기</a:t>
            </a:r>
            <a:endParaRPr lang="en-US" altLang="ko-KR" dirty="0">
              <a:solidFill>
                <a:sysClr val="windowText" lastClr="000000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CA4B52-18BE-0FC1-BEE6-8E012E17A950}"/>
              </a:ext>
            </a:extLst>
          </p:cNvPr>
          <p:cNvSpPr/>
          <p:nvPr/>
        </p:nvSpPr>
        <p:spPr>
          <a:xfrm>
            <a:off x="6117782" y="1683328"/>
            <a:ext cx="1782619" cy="105063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토큰 공급률</a:t>
            </a:r>
          </a:p>
        </p:txBody>
      </p:sp>
      <p:sp>
        <p:nvSpPr>
          <p:cNvPr id="14" name="오른쪽 중괄호 13">
            <a:extLst>
              <a:ext uri="{FF2B5EF4-FFF2-40B4-BE49-F238E27FC236}">
                <a16:creationId xmlns:a16="http://schemas.microsoft.com/office/drawing/2014/main" id="{3565D23E-4A48-9C21-3E7E-18365E32B4F2}"/>
              </a:ext>
            </a:extLst>
          </p:cNvPr>
          <p:cNvSpPr/>
          <p:nvPr/>
        </p:nvSpPr>
        <p:spPr>
          <a:xfrm rot="16200000">
            <a:off x="5511801" y="486639"/>
            <a:ext cx="277091" cy="2116286"/>
          </a:xfrm>
          <a:prstGeom prst="rightBrace">
            <a:avLst>
              <a:gd name="adj1" fmla="val 8333"/>
              <a:gd name="adj2" fmla="val 50873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2F8A96-D001-2B8E-7D58-AF5C73C349BC}"/>
              </a:ext>
            </a:extLst>
          </p:cNvPr>
          <p:cNvSpPr txBox="1"/>
          <p:nvPr/>
        </p:nvSpPr>
        <p:spPr>
          <a:xfrm>
            <a:off x="3971841" y="1077543"/>
            <a:ext cx="3357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토큰 버킷 알고리즘은 </a:t>
            </a:r>
            <a:r>
              <a:rPr lang="en-US" altLang="ko-KR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2</a:t>
            </a: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개의 </a:t>
            </a:r>
            <a:r>
              <a:rPr lang="en-US" altLang="ko-KR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param</a:t>
            </a: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을 받음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A03029A-9B45-6D1A-ED83-99AF96C4765B}"/>
              </a:ext>
            </a:extLst>
          </p:cNvPr>
          <p:cNvCxnSpPr>
            <a:stCxn id="7" idx="1"/>
          </p:cNvCxnSpPr>
          <p:nvPr/>
        </p:nvCxnSpPr>
        <p:spPr>
          <a:xfrm flipH="1" flipV="1">
            <a:off x="2946400" y="2208646"/>
            <a:ext cx="453891" cy="58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46C2439A-C438-A0CC-66CF-399D13A2C551}"/>
              </a:ext>
            </a:extLst>
          </p:cNvPr>
          <p:cNvCxnSpPr>
            <a:stCxn id="10" idx="3"/>
          </p:cNvCxnSpPr>
          <p:nvPr/>
        </p:nvCxnSpPr>
        <p:spPr>
          <a:xfrm>
            <a:off x="7900401" y="2208646"/>
            <a:ext cx="4400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C7AD861-3C79-1E1E-B70B-927C420224CE}"/>
              </a:ext>
            </a:extLst>
          </p:cNvPr>
          <p:cNvSpPr txBox="1"/>
          <p:nvPr/>
        </p:nvSpPr>
        <p:spPr>
          <a:xfrm>
            <a:off x="1023183" y="1977526"/>
            <a:ext cx="2249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버킷에 담을 수 있는 </a:t>
            </a:r>
            <a:endParaRPr lang="en-US" altLang="ko-KR" sz="14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algn="ctr"/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토큰의 최대 개수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3388B8-686D-7EE7-8BAE-039A83A80E92}"/>
              </a:ext>
            </a:extLst>
          </p:cNvPr>
          <p:cNvSpPr txBox="1"/>
          <p:nvPr/>
        </p:nvSpPr>
        <p:spPr>
          <a:xfrm>
            <a:off x="8062645" y="1947036"/>
            <a:ext cx="2249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초당 몇 개의 토큰이</a:t>
            </a:r>
            <a:endParaRPr lang="en-US" altLang="ko-KR" sz="14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algn="ctr"/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버킷에 공급되는가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8368CD-0A9E-13A8-7EE9-B4EFE849A09E}"/>
              </a:ext>
            </a:extLst>
          </p:cNvPr>
          <p:cNvSpPr txBox="1"/>
          <p:nvPr/>
        </p:nvSpPr>
        <p:spPr>
          <a:xfrm>
            <a:off x="2726908" y="3318164"/>
            <a:ext cx="3129383" cy="787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Q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: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버킷은 몇 개나 사용 해야 할까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A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: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공급 제한 규칙에 따라 다르다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  <a:endParaRPr lang="ko-KR" altLang="en-US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3899277C-D250-A92F-C40A-4DE1F8368DE6}"/>
              </a:ext>
            </a:extLst>
          </p:cNvPr>
          <p:cNvSpPr/>
          <p:nvPr/>
        </p:nvSpPr>
        <p:spPr>
          <a:xfrm>
            <a:off x="1734203" y="4413863"/>
            <a:ext cx="8397032" cy="2170545"/>
          </a:xfrm>
          <a:custGeom>
            <a:avLst/>
            <a:gdLst>
              <a:gd name="connsiteX0" fmla="*/ 0 w 8397032"/>
              <a:gd name="connsiteY0" fmla="*/ 361765 h 2170545"/>
              <a:gd name="connsiteX1" fmla="*/ 361765 w 8397032"/>
              <a:gd name="connsiteY1" fmla="*/ 0 h 2170545"/>
              <a:gd name="connsiteX2" fmla="*/ 8035267 w 8397032"/>
              <a:gd name="connsiteY2" fmla="*/ 0 h 2170545"/>
              <a:gd name="connsiteX3" fmla="*/ 8397032 w 8397032"/>
              <a:gd name="connsiteY3" fmla="*/ 361765 h 2170545"/>
              <a:gd name="connsiteX4" fmla="*/ 8397032 w 8397032"/>
              <a:gd name="connsiteY4" fmla="*/ 1808780 h 2170545"/>
              <a:gd name="connsiteX5" fmla="*/ 8035267 w 8397032"/>
              <a:gd name="connsiteY5" fmla="*/ 2170545 h 2170545"/>
              <a:gd name="connsiteX6" fmla="*/ 361765 w 8397032"/>
              <a:gd name="connsiteY6" fmla="*/ 2170545 h 2170545"/>
              <a:gd name="connsiteX7" fmla="*/ 0 w 8397032"/>
              <a:gd name="connsiteY7" fmla="*/ 1808780 h 2170545"/>
              <a:gd name="connsiteX8" fmla="*/ 0 w 8397032"/>
              <a:gd name="connsiteY8" fmla="*/ 361765 h 2170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97032" h="2170545" extrusionOk="0">
                <a:moveTo>
                  <a:pt x="0" y="361765"/>
                </a:moveTo>
                <a:cubicBezTo>
                  <a:pt x="-1322" y="169085"/>
                  <a:pt x="153097" y="-5439"/>
                  <a:pt x="361765" y="0"/>
                </a:cubicBezTo>
                <a:cubicBezTo>
                  <a:pt x="1453246" y="-37022"/>
                  <a:pt x="7022952" y="-46524"/>
                  <a:pt x="8035267" y="0"/>
                </a:cubicBezTo>
                <a:cubicBezTo>
                  <a:pt x="8236402" y="-2627"/>
                  <a:pt x="8416305" y="142820"/>
                  <a:pt x="8397032" y="361765"/>
                </a:cubicBezTo>
                <a:cubicBezTo>
                  <a:pt x="8471615" y="525362"/>
                  <a:pt x="8310896" y="1507541"/>
                  <a:pt x="8397032" y="1808780"/>
                </a:cubicBezTo>
                <a:cubicBezTo>
                  <a:pt x="8397056" y="2023327"/>
                  <a:pt x="8216920" y="2155751"/>
                  <a:pt x="8035267" y="2170545"/>
                </a:cubicBezTo>
                <a:cubicBezTo>
                  <a:pt x="6206607" y="2075939"/>
                  <a:pt x="3373816" y="2274201"/>
                  <a:pt x="361765" y="2170545"/>
                </a:cubicBezTo>
                <a:cubicBezTo>
                  <a:pt x="154408" y="2132705"/>
                  <a:pt x="5442" y="1996371"/>
                  <a:pt x="0" y="1808780"/>
                </a:cubicBezTo>
                <a:cubicBezTo>
                  <a:pt x="94952" y="1614769"/>
                  <a:pt x="-79783" y="680167"/>
                  <a:pt x="0" y="361765"/>
                </a:cubicBezTo>
                <a:close/>
              </a:path>
            </a:pathLst>
          </a:custGeom>
          <a:noFill/>
          <a:ln w="38100">
            <a:solidFill>
              <a:schemeClr val="bg1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41306656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통상적으로는 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API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엔드 포인트마다 별도의 버킷을 둔다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IP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주소별로 처리율 제한을 적용해야 한다면 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IP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주소마다 버킷을 하나씩 할당해야 한다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시스템의 처리율을 초당 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10,000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개 요청으로 제한하고 싶다면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, </a:t>
            </a:r>
            <a:b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모든 요청이 하나의 버킷을 공유하도록 해야 한다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  <a:endParaRPr lang="ko-KR" altLang="en-US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3090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A69213-AC1E-0C16-052F-73B054C38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4DC6615-D6C2-9D35-AE90-E81865F0CF2A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7CED80-38E9-0F7C-97BD-C4DF0CC76385}"/>
              </a:ext>
            </a:extLst>
          </p:cNvPr>
          <p:cNvSpPr txBox="1"/>
          <p:nvPr/>
        </p:nvSpPr>
        <p:spPr>
          <a:xfrm>
            <a:off x="193964" y="83203"/>
            <a:ext cx="3206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4.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알고리즘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090687-E3A0-0693-7E5F-45D09122923E}"/>
              </a:ext>
            </a:extLst>
          </p:cNvPr>
          <p:cNvSpPr txBox="1"/>
          <p:nvPr/>
        </p:nvSpPr>
        <p:spPr>
          <a:xfrm>
            <a:off x="193964" y="831272"/>
            <a:ext cx="2454518" cy="500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토큰 버킷 알고리즘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EF6051DE-5DAA-D8A9-1892-066D5C8B1FD6}"/>
              </a:ext>
            </a:extLst>
          </p:cNvPr>
          <p:cNvGrpSpPr/>
          <p:nvPr/>
        </p:nvGrpSpPr>
        <p:grpSpPr>
          <a:xfrm>
            <a:off x="1741710" y="1802538"/>
            <a:ext cx="3556000" cy="3051777"/>
            <a:chOff x="1246909" y="1774830"/>
            <a:chExt cx="3556000" cy="3051777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74C6940-7603-56CE-ADC4-3FA1F1451218}"/>
                </a:ext>
              </a:extLst>
            </p:cNvPr>
            <p:cNvSpPr/>
            <p:nvPr/>
          </p:nvSpPr>
          <p:spPr>
            <a:xfrm>
              <a:off x="1246909" y="1774830"/>
              <a:ext cx="3556000" cy="617387"/>
            </a:xfrm>
            <a:prstGeom prst="roundRect">
              <a:avLst>
                <a:gd name="adj" fmla="val 50000"/>
              </a:avLst>
            </a:prstGeom>
            <a:solidFill>
              <a:srgbClr val="FCF4B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해피니스 산스 인쇄용 볼드" panose="02000800000000000000" pitchFamily="2" charset="-127"/>
                  <a:ea typeface="해피니스 산스 인쇄용 볼드" panose="02000800000000000000" pitchFamily="2" charset="-127"/>
                </a:rPr>
                <a:t>Pros</a:t>
              </a:r>
              <a:endParaRPr lang="ko-KR" altLang="en-US" sz="2000" dirty="0">
                <a:solidFill>
                  <a:schemeClr val="tx1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F12AE9-009A-7D98-2845-271D0CB3A50A}"/>
                </a:ext>
              </a:extLst>
            </p:cNvPr>
            <p:cNvSpPr txBox="1"/>
            <p:nvPr/>
          </p:nvSpPr>
          <p:spPr>
            <a:xfrm>
              <a:off x="1421223" y="2561371"/>
              <a:ext cx="3178486" cy="2265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  <a:t>구현이 쉽다 </a:t>
              </a:r>
              <a:endPara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  <a:t>메모리 사용 측면에서 효율적</a:t>
              </a:r>
              <a:endPara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  <a:t>짧은 시간에 집중되는 트래픽도 처리 가능</a:t>
              </a:r>
              <a:endPara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  <a:t>버킷에 남은 토큰이 있기만 하다면 요청은 시스템에 전달된다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1CD2DDB-7FA0-68F3-664E-592B2F14B38D}"/>
              </a:ext>
            </a:extLst>
          </p:cNvPr>
          <p:cNvGrpSpPr/>
          <p:nvPr/>
        </p:nvGrpSpPr>
        <p:grpSpPr>
          <a:xfrm>
            <a:off x="7097492" y="1802538"/>
            <a:ext cx="3556000" cy="1925916"/>
            <a:chOff x="7389091" y="1802538"/>
            <a:chExt cx="3556000" cy="1925916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7A4A8EB0-B9D5-0412-8F45-BBE490015E48}"/>
                </a:ext>
              </a:extLst>
            </p:cNvPr>
            <p:cNvSpPr/>
            <p:nvPr/>
          </p:nvSpPr>
          <p:spPr>
            <a:xfrm>
              <a:off x="7389091" y="1802538"/>
              <a:ext cx="3556000" cy="61738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해피니스 산스 인쇄용 볼드" panose="02000800000000000000" pitchFamily="2" charset="-127"/>
                  <a:ea typeface="해피니스 산스 인쇄용 볼드" panose="02000800000000000000" pitchFamily="2" charset="-127"/>
                </a:rPr>
                <a:t>Cons</a:t>
              </a:r>
              <a:endParaRPr lang="ko-KR" altLang="en-US" sz="2000" dirty="0">
                <a:solidFill>
                  <a:schemeClr val="tx1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A381DD0-2002-F947-76C2-9706B275C195}"/>
                </a:ext>
              </a:extLst>
            </p:cNvPr>
            <p:cNvSpPr txBox="1"/>
            <p:nvPr/>
          </p:nvSpPr>
          <p:spPr>
            <a:xfrm>
              <a:off x="7703260" y="2571214"/>
              <a:ext cx="3178486" cy="11572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  <a:t>버킷 크기와 토큰 공급률이라는 두 개의 인자 값을 적절하게 </a:t>
              </a:r>
              <a:br>
                <a:rPr lang="en-US" altLang="ko-KR" sz="16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</a:br>
              <a:r>
                <a:rPr lang="ko-KR" altLang="en-US" sz="16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  <a:t>튜닝하는 것이 까다롭다</a:t>
              </a:r>
              <a:r>
                <a:rPr lang="en-US" altLang="ko-KR" sz="16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  <a:t>.</a:t>
              </a:r>
              <a:endPara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endParaRPr>
            </a:p>
          </p:txBody>
        </p:sp>
      </p:grp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5975479-DA93-B862-2074-0E666DDC880A}"/>
              </a:ext>
            </a:extLst>
          </p:cNvPr>
          <p:cNvCxnSpPr/>
          <p:nvPr/>
        </p:nvCxnSpPr>
        <p:spPr>
          <a:xfrm>
            <a:off x="5911273" y="1902691"/>
            <a:ext cx="0" cy="288174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0768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56326-3CF0-A116-8B22-BDA4368C5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leaky-bucket">
            <a:extLst>
              <a:ext uri="{FF2B5EF4-FFF2-40B4-BE49-F238E27FC236}">
                <a16:creationId xmlns:a16="http://schemas.microsoft.com/office/drawing/2014/main" id="{98973BE8-5002-B749-EBA5-F01C23CFEC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21"/>
          <a:stretch/>
        </p:blipFill>
        <p:spPr bwMode="auto">
          <a:xfrm>
            <a:off x="1667817" y="3251200"/>
            <a:ext cx="9301017" cy="3523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B606FD7-65F0-6403-0DFD-5474BBDD922D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C5E967-9150-6099-4262-7AF849E68B94}"/>
              </a:ext>
            </a:extLst>
          </p:cNvPr>
          <p:cNvSpPr txBox="1"/>
          <p:nvPr/>
        </p:nvSpPr>
        <p:spPr>
          <a:xfrm>
            <a:off x="193964" y="83203"/>
            <a:ext cx="3206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4.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알고리즘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FA14C0-023A-29DE-5A7B-7E2D6AEFDF28}"/>
              </a:ext>
            </a:extLst>
          </p:cNvPr>
          <p:cNvSpPr txBox="1"/>
          <p:nvPr/>
        </p:nvSpPr>
        <p:spPr>
          <a:xfrm>
            <a:off x="193964" y="831272"/>
            <a:ext cx="2460930" cy="500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누출 버킷 알고리즘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8C76B7-1EC7-E331-F348-F14851173529}"/>
              </a:ext>
            </a:extLst>
          </p:cNvPr>
          <p:cNvSpPr txBox="1"/>
          <p:nvPr/>
        </p:nvSpPr>
        <p:spPr>
          <a:xfrm>
            <a:off x="655782" y="1484606"/>
            <a:ext cx="6987810" cy="1895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토큰 버킷 알고리즘과 비슷하지만 요청 처리율이 고정되어 있다는 점이 다르다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보통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FIFO Queue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로 구현한다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두 개의 인자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(parameter)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를 가진다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버킷 크기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( =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큐 사이즈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) :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지정된 시간 당 몇 개의 항목을 처리할 것인가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처리율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: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지정된 시간당 몇 개의 항목을 처리할지 지정하는 값 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275A7C97-584C-2F90-F285-4DD86C25B441}"/>
              </a:ext>
            </a:extLst>
          </p:cNvPr>
          <p:cNvCxnSpPr>
            <a:cxnSpLocks/>
          </p:cNvCxnSpPr>
          <p:nvPr/>
        </p:nvCxnSpPr>
        <p:spPr>
          <a:xfrm rot="16200000" flipH="1">
            <a:off x="7307500" y="2284964"/>
            <a:ext cx="2034049" cy="1029358"/>
          </a:xfrm>
          <a:prstGeom prst="bentConnector3">
            <a:avLst>
              <a:gd name="adj1" fmla="val 504"/>
            </a:avLst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334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14CB37-992F-775E-2765-7F559C542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494EC28-1003-3B37-D6E5-20D636A4F591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15DCFB-5D53-FC67-5083-D63E6BED9232}"/>
              </a:ext>
            </a:extLst>
          </p:cNvPr>
          <p:cNvSpPr txBox="1"/>
          <p:nvPr/>
        </p:nvSpPr>
        <p:spPr>
          <a:xfrm>
            <a:off x="193964" y="83203"/>
            <a:ext cx="3206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4.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알고리즘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EB2927F-D065-8539-53F1-4DC85B63E61E}"/>
              </a:ext>
            </a:extLst>
          </p:cNvPr>
          <p:cNvSpPr/>
          <p:nvPr/>
        </p:nvSpPr>
        <p:spPr>
          <a:xfrm>
            <a:off x="1741710" y="1802538"/>
            <a:ext cx="3556000" cy="617387"/>
          </a:xfrm>
          <a:prstGeom prst="roundRect">
            <a:avLst>
              <a:gd name="adj" fmla="val 50000"/>
            </a:avLst>
          </a:prstGeom>
          <a:solidFill>
            <a:srgbClr val="FCF4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Pros</a:t>
            </a:r>
            <a:endParaRPr lang="ko-KR" altLang="en-US" sz="2000" dirty="0">
              <a:solidFill>
                <a:schemeClr val="tx1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5F2AD8-5969-E009-AFD3-BD5A455C6EEA}"/>
              </a:ext>
            </a:extLst>
          </p:cNvPr>
          <p:cNvSpPr txBox="1"/>
          <p:nvPr/>
        </p:nvSpPr>
        <p:spPr>
          <a:xfrm>
            <a:off x="1741709" y="2589079"/>
            <a:ext cx="3555999" cy="1895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큐의 크기가 제한되어 있어 </a:t>
            </a:r>
            <a:b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메모리 사용량 측면에서 효율적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고정된 처리율을 가지고 있기 때문에 안정적 출력이 필요할 경우 적합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5820156-5B01-CB71-B106-E617ABE9DD2D}"/>
              </a:ext>
            </a:extLst>
          </p:cNvPr>
          <p:cNvSpPr/>
          <p:nvPr/>
        </p:nvSpPr>
        <p:spPr>
          <a:xfrm>
            <a:off x="7097492" y="1802538"/>
            <a:ext cx="3556000" cy="61738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Cons</a:t>
            </a:r>
            <a:endParaRPr lang="ko-KR" altLang="en-US" sz="2000" dirty="0">
              <a:solidFill>
                <a:schemeClr val="tx1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6137D7-4A75-D2EA-AA4C-2500D7EFC7B2}"/>
              </a:ext>
            </a:extLst>
          </p:cNvPr>
          <p:cNvSpPr txBox="1"/>
          <p:nvPr/>
        </p:nvSpPr>
        <p:spPr>
          <a:xfrm>
            <a:off x="7097492" y="2571214"/>
            <a:ext cx="3555998" cy="2634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단 시간에 많은 트래픽이 몰리는 경우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,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큐에는 오래된 요청들이 쌓이게 되고 그 요청들을 제때 처리하지 못하면 </a:t>
            </a:r>
            <a:b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최신 요청들은 </a:t>
            </a:r>
            <a:r>
              <a:rPr lang="ko-KR" altLang="en-US" sz="1600" dirty="0" err="1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버려짐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두 개의 인자를 올바르게 튜닝하기가 </a:t>
            </a:r>
            <a:b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까다로움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48590B55-0318-49CC-070C-3B30ED8B9916}"/>
              </a:ext>
            </a:extLst>
          </p:cNvPr>
          <p:cNvCxnSpPr>
            <a:cxnSpLocks/>
          </p:cNvCxnSpPr>
          <p:nvPr/>
        </p:nvCxnSpPr>
        <p:spPr>
          <a:xfrm>
            <a:off x="5911273" y="1902691"/>
            <a:ext cx="0" cy="313112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270FAAA-B826-B8F5-7080-2DF4DED21D32}"/>
              </a:ext>
            </a:extLst>
          </p:cNvPr>
          <p:cNvSpPr txBox="1"/>
          <p:nvPr/>
        </p:nvSpPr>
        <p:spPr>
          <a:xfrm>
            <a:off x="193964" y="831272"/>
            <a:ext cx="2460930" cy="500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누출 버킷 알고리즘</a:t>
            </a:r>
          </a:p>
        </p:txBody>
      </p:sp>
    </p:spTree>
    <p:extLst>
      <p:ext uri="{BB962C8B-B14F-4D97-AF65-F5344CB8AC3E}">
        <p14:creationId xmlns:p14="http://schemas.microsoft.com/office/powerpoint/2010/main" val="3065623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>
            <a:spLocks noGrp="1"/>
          </p:cNvSpPr>
          <p:nvPr>
            <p:ph type="title"/>
          </p:nvPr>
        </p:nvSpPr>
        <p:spPr>
          <a:xfrm>
            <a:off x="953467" y="4437400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ko-KR" altLang="en-US" sz="500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처리율 제한 </a:t>
            </a:r>
            <a:r>
              <a:rPr lang="ko-KR" altLang="en-US" sz="5000" dirty="0" err="1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장치란</a:t>
            </a:r>
            <a:endParaRPr sz="5000" dirty="0">
              <a:latin typeface="해피니스 산스 인쇄용 타이틀" panose="02000900000000000000" pitchFamily="2" charset="-127"/>
              <a:ea typeface="해피니스 산스 인쇄용 타이틀" panose="02000900000000000000" pitchFamily="2" charset="-127"/>
            </a:endParaRPr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>
            <a:off x="953467" y="2765667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01</a:t>
            </a:r>
            <a:endParaRPr/>
          </a:p>
        </p:txBody>
      </p:sp>
      <p:cxnSp>
        <p:nvCxnSpPr>
          <p:cNvPr id="237" name="Google Shape;237;p39">
            <a:hlinkClick r:id="" action="ppaction://hlinkshowjump?jump=nextslide"/>
          </p:cNvPr>
          <p:cNvCxnSpPr/>
          <p:nvPr/>
        </p:nvCxnSpPr>
        <p:spPr>
          <a:xfrm>
            <a:off x="953467" y="972133"/>
            <a:ext cx="64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DAC415-AAC8-F7A6-F6C6-E30BE365A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00FB49-5B10-C730-D94E-1F2B4A5D7908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E7921D-F2E0-A1DF-5596-A5763A45B0F9}"/>
              </a:ext>
            </a:extLst>
          </p:cNvPr>
          <p:cNvSpPr txBox="1"/>
          <p:nvPr/>
        </p:nvSpPr>
        <p:spPr>
          <a:xfrm>
            <a:off x="193964" y="83203"/>
            <a:ext cx="3206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4.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알고리즘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F453B5-E219-1BEE-EE51-63794DCA4D2E}"/>
              </a:ext>
            </a:extLst>
          </p:cNvPr>
          <p:cNvSpPr txBox="1"/>
          <p:nvPr/>
        </p:nvSpPr>
        <p:spPr>
          <a:xfrm>
            <a:off x="193964" y="831272"/>
            <a:ext cx="3227165" cy="500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3.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이동 윈도 카운터 알고리즘</a:t>
            </a:r>
          </a:p>
        </p:txBody>
      </p:sp>
      <p:pic>
        <p:nvPicPr>
          <p:cNvPr id="10242" name="Picture 2" descr="sliding-window-counter">
            <a:extLst>
              <a:ext uri="{FF2B5EF4-FFF2-40B4-BE49-F238E27FC236}">
                <a16:creationId xmlns:a16="http://schemas.microsoft.com/office/drawing/2014/main" id="{6BA85A49-860E-CDAD-1548-32D32AAAF2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" t="2862" r="3495" b="2477"/>
          <a:stretch/>
        </p:blipFill>
        <p:spPr bwMode="auto">
          <a:xfrm>
            <a:off x="139208" y="2646219"/>
            <a:ext cx="6206836" cy="386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42462E-B33D-B708-5982-5F1D6F29D59A}"/>
              </a:ext>
            </a:extLst>
          </p:cNvPr>
          <p:cNvSpPr txBox="1"/>
          <p:nvPr/>
        </p:nvSpPr>
        <p:spPr>
          <a:xfrm>
            <a:off x="6582771" y="314035"/>
            <a:ext cx="541526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&lt;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현재 상황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&gt;</a:t>
            </a:r>
          </a:p>
          <a:p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현재 시간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: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현재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1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분의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30%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직전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1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분과 겹치는 비율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: 100 – 30 = 70% </a:t>
            </a:r>
          </a:p>
          <a:p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➡️그렇다면 현재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1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분의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30%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상황에서 들어온 요청의 개수는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endParaRPr lang="ko-KR" altLang="en-US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ECE57280-7B5C-B670-BE79-327D65C21D37}"/>
              </a:ext>
            </a:extLst>
          </p:cNvPr>
          <p:cNvSpPr/>
          <p:nvPr/>
        </p:nvSpPr>
        <p:spPr>
          <a:xfrm>
            <a:off x="8937204" y="2004714"/>
            <a:ext cx="367645" cy="480857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990577E-C751-462B-FC64-1EAE3E5F9739}"/>
              </a:ext>
            </a:extLst>
          </p:cNvPr>
          <p:cNvSpPr/>
          <p:nvPr/>
        </p:nvSpPr>
        <p:spPr>
          <a:xfrm>
            <a:off x="6465241" y="2646219"/>
            <a:ext cx="5311569" cy="69734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현재 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1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분간의 요청 수 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+ </a:t>
            </a:r>
            <a:b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직전 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1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분간의 요청 수 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X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이동 윈도와 직전 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1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분이 겹치는 비율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endParaRPr lang="ko-KR" altLang="en-US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44CB4C-3FFC-91F8-D3AD-93314FD27000}"/>
              </a:ext>
            </a:extLst>
          </p:cNvPr>
          <p:cNvSpPr txBox="1"/>
          <p:nvPr/>
        </p:nvSpPr>
        <p:spPr>
          <a:xfrm>
            <a:off x="6465240" y="3535833"/>
            <a:ext cx="50709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요청의 개수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: 3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+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5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X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70%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=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6.5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개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(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내림 시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6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개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처리율 한도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=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분 당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7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개이므로 신규 요청 허용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가능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!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이후 요청은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X.. </a:t>
            </a:r>
          </a:p>
          <a:p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lvl="1"/>
            <a:endParaRPr lang="ko-KR" altLang="en-US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382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6575C-2B04-063C-1AF5-AA42E7B15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4EE09BB-3D89-4A4C-53BA-F53CF323B1C3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5F3CDB-1436-1730-B72B-093D2278EC96}"/>
              </a:ext>
            </a:extLst>
          </p:cNvPr>
          <p:cNvSpPr txBox="1"/>
          <p:nvPr/>
        </p:nvSpPr>
        <p:spPr>
          <a:xfrm>
            <a:off x="193964" y="83203"/>
            <a:ext cx="3206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4.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알고리즘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CA0F9CAC-93C1-77E3-65C1-33C2A7083BE6}"/>
              </a:ext>
            </a:extLst>
          </p:cNvPr>
          <p:cNvSpPr/>
          <p:nvPr/>
        </p:nvSpPr>
        <p:spPr>
          <a:xfrm>
            <a:off x="1741710" y="1802538"/>
            <a:ext cx="3556000" cy="617387"/>
          </a:xfrm>
          <a:prstGeom prst="roundRect">
            <a:avLst>
              <a:gd name="adj" fmla="val 50000"/>
            </a:avLst>
          </a:prstGeom>
          <a:solidFill>
            <a:srgbClr val="FCF4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Pros</a:t>
            </a:r>
            <a:endParaRPr lang="ko-KR" altLang="en-US" sz="2000" dirty="0">
              <a:solidFill>
                <a:schemeClr val="tx1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1FAC5A-304E-7744-89A2-13E288151655}"/>
              </a:ext>
            </a:extLst>
          </p:cNvPr>
          <p:cNvSpPr txBox="1"/>
          <p:nvPr/>
        </p:nvSpPr>
        <p:spPr>
          <a:xfrm>
            <a:off x="1741709" y="2589079"/>
            <a:ext cx="3555999" cy="2265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이전 시간대의 평균 처리율에 따라 </a:t>
            </a:r>
            <a:b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현재 윈도의 상태를 계산하므로 </a:t>
            </a:r>
            <a:b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짧은 시간에 몰리는 트래픽에도 </a:t>
            </a:r>
            <a:b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잘 대응한다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메모리 효율이 좋다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E82B545-B490-BB5C-F489-A2D837642A28}"/>
              </a:ext>
            </a:extLst>
          </p:cNvPr>
          <p:cNvSpPr/>
          <p:nvPr/>
        </p:nvSpPr>
        <p:spPr>
          <a:xfrm>
            <a:off x="7097492" y="1802538"/>
            <a:ext cx="3556000" cy="61738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Cons</a:t>
            </a:r>
            <a:endParaRPr lang="ko-KR" altLang="en-US" sz="2000" dirty="0">
              <a:solidFill>
                <a:schemeClr val="tx1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C55B2A-0989-B3AC-751E-9E9091E4C106}"/>
              </a:ext>
            </a:extLst>
          </p:cNvPr>
          <p:cNvSpPr txBox="1"/>
          <p:nvPr/>
        </p:nvSpPr>
        <p:spPr>
          <a:xfrm>
            <a:off x="7097492" y="2571214"/>
            <a:ext cx="3555998" cy="1526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직전 시간대에 도착한 요청이 </a:t>
            </a:r>
            <a:b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균등하게 분포되어 있다고 가정한 </a:t>
            </a:r>
            <a:b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상태에서 추정치를 계산하기 때문에 다소 느슨하다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  <a:endParaRPr lang="ko-KR" altLang="en-US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5B41A78-8153-91CC-A0FB-A369BB4E214F}"/>
              </a:ext>
            </a:extLst>
          </p:cNvPr>
          <p:cNvCxnSpPr>
            <a:cxnSpLocks/>
          </p:cNvCxnSpPr>
          <p:nvPr/>
        </p:nvCxnSpPr>
        <p:spPr>
          <a:xfrm>
            <a:off x="5911273" y="1902691"/>
            <a:ext cx="0" cy="313112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3ED10F5-C51E-3488-D63D-2CAAEEF5308E}"/>
              </a:ext>
            </a:extLst>
          </p:cNvPr>
          <p:cNvSpPr txBox="1"/>
          <p:nvPr/>
        </p:nvSpPr>
        <p:spPr>
          <a:xfrm>
            <a:off x="193964" y="831272"/>
            <a:ext cx="3227165" cy="5001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3.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이동 윈도 카운터 알고리즘</a:t>
            </a:r>
          </a:p>
        </p:txBody>
      </p:sp>
    </p:spTree>
    <p:extLst>
      <p:ext uri="{BB962C8B-B14F-4D97-AF65-F5344CB8AC3E}">
        <p14:creationId xmlns:p14="http://schemas.microsoft.com/office/powerpoint/2010/main" val="958323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>
          <a:extLst>
            <a:ext uri="{FF2B5EF4-FFF2-40B4-BE49-F238E27FC236}">
              <a16:creationId xmlns:a16="http://schemas.microsoft.com/office/drawing/2014/main" id="{5DC2A760-B5FB-1694-0E35-0C60342274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>
            <a:extLst>
              <a:ext uri="{FF2B5EF4-FFF2-40B4-BE49-F238E27FC236}">
                <a16:creationId xmlns:a16="http://schemas.microsoft.com/office/drawing/2014/main" id="{E89615D7-CB9B-5D03-CC4C-076278457E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3467" y="4437400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ko-KR" altLang="en-US" sz="50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처리율 제한 아키텍처 설계</a:t>
            </a:r>
            <a:endParaRPr sz="5000" dirty="0">
              <a:latin typeface="해피니스 산스 인쇄용 타이틀" panose="02000900000000000000" pitchFamily="2" charset="-127"/>
              <a:ea typeface="해피니스 산스 인쇄용 타이틀" panose="02000900000000000000" pitchFamily="2" charset="-127"/>
            </a:endParaRPr>
          </a:p>
        </p:txBody>
      </p:sp>
      <p:sp>
        <p:nvSpPr>
          <p:cNvPr id="235" name="Google Shape;235;p39">
            <a:extLst>
              <a:ext uri="{FF2B5EF4-FFF2-40B4-BE49-F238E27FC236}">
                <a16:creationId xmlns:a16="http://schemas.microsoft.com/office/drawing/2014/main" id="{966096CC-70ED-08C3-5D12-56DEFDF2B0A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53467" y="2765667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05</a:t>
            </a:r>
            <a:endParaRPr dirty="0"/>
          </a:p>
        </p:txBody>
      </p:sp>
      <p:cxnSp>
        <p:nvCxnSpPr>
          <p:cNvPr id="237" name="Google Shape;237;p3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A3B5B38-AC87-F45B-DD81-5B39A5A87406}"/>
              </a:ext>
            </a:extLst>
          </p:cNvPr>
          <p:cNvCxnSpPr/>
          <p:nvPr/>
        </p:nvCxnSpPr>
        <p:spPr>
          <a:xfrm>
            <a:off x="953467" y="972133"/>
            <a:ext cx="64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707204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435D2-FAC2-DEEC-9BC1-A23C02D85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671D648-96D3-3D12-A873-81240CF71726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F39753-6F7B-FEC5-7C40-51658EDC7274}"/>
              </a:ext>
            </a:extLst>
          </p:cNvPr>
          <p:cNvSpPr txBox="1"/>
          <p:nvPr/>
        </p:nvSpPr>
        <p:spPr>
          <a:xfrm>
            <a:off x="193964" y="83203"/>
            <a:ext cx="3844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5.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아키텍처 설계</a:t>
            </a:r>
          </a:p>
        </p:txBody>
      </p:sp>
      <p:sp>
        <p:nvSpPr>
          <p:cNvPr id="4" name="생각 풍선: 구름 모양 3">
            <a:extLst>
              <a:ext uri="{FF2B5EF4-FFF2-40B4-BE49-F238E27FC236}">
                <a16:creationId xmlns:a16="http://schemas.microsoft.com/office/drawing/2014/main" id="{A71B157C-98F7-D165-22DF-4B41C753B656}"/>
              </a:ext>
            </a:extLst>
          </p:cNvPr>
          <p:cNvSpPr/>
          <p:nvPr/>
        </p:nvSpPr>
        <p:spPr>
          <a:xfrm>
            <a:off x="2116125" y="2479963"/>
            <a:ext cx="2826330" cy="1265382"/>
          </a:xfrm>
          <a:prstGeom prst="cloudCallout">
            <a:avLst>
              <a:gd name="adj1" fmla="val 14126"/>
              <a:gd name="adj2" fmla="val 7863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어떤 추적 대상을 </a:t>
            </a:r>
            <a:b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카운트 할 것인가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??</a:t>
            </a:r>
            <a:endParaRPr lang="ko-KR" altLang="en-US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6" name="생각 풍선: 구름 모양 5">
            <a:extLst>
              <a:ext uri="{FF2B5EF4-FFF2-40B4-BE49-F238E27FC236}">
                <a16:creationId xmlns:a16="http://schemas.microsoft.com/office/drawing/2014/main" id="{F7FA9B7C-E302-FC4E-99B2-ADA2CC0CDCE2}"/>
              </a:ext>
            </a:extLst>
          </p:cNvPr>
          <p:cNvSpPr/>
          <p:nvPr/>
        </p:nvSpPr>
        <p:spPr>
          <a:xfrm>
            <a:off x="6737928" y="2479963"/>
            <a:ext cx="2826330" cy="1265382"/>
          </a:xfrm>
          <a:prstGeom prst="cloudCallout">
            <a:avLst>
              <a:gd name="adj1" fmla="val -13325"/>
              <a:gd name="adj2" fmla="val 8374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카운터는 어디에 </a:t>
            </a:r>
            <a:endParaRPr lang="en-US" altLang="ko-KR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algn="ctr"/>
            <a:r>
              <a:rPr lang="ko-KR" altLang="en-US" sz="1600" dirty="0" err="1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보관해야할까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  <a:endParaRPr lang="ko-KR" altLang="en-US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77267C2-A21C-1F1A-2D4D-3B579CE3E019}"/>
              </a:ext>
            </a:extLst>
          </p:cNvPr>
          <p:cNvSpPr/>
          <p:nvPr/>
        </p:nvSpPr>
        <p:spPr>
          <a:xfrm>
            <a:off x="1228436" y="833541"/>
            <a:ext cx="9125528" cy="1438603"/>
          </a:xfrm>
          <a:custGeom>
            <a:avLst/>
            <a:gdLst>
              <a:gd name="connsiteX0" fmla="*/ 0 w 9125528"/>
              <a:gd name="connsiteY0" fmla="*/ 239772 h 1438603"/>
              <a:gd name="connsiteX1" fmla="*/ 239772 w 9125528"/>
              <a:gd name="connsiteY1" fmla="*/ 0 h 1438603"/>
              <a:gd name="connsiteX2" fmla="*/ 1077767 w 9125528"/>
              <a:gd name="connsiteY2" fmla="*/ 0 h 1438603"/>
              <a:gd name="connsiteX3" fmla="*/ 1742843 w 9125528"/>
              <a:gd name="connsiteY3" fmla="*/ 0 h 1438603"/>
              <a:gd name="connsiteX4" fmla="*/ 2321459 w 9125528"/>
              <a:gd name="connsiteY4" fmla="*/ 0 h 1438603"/>
              <a:gd name="connsiteX5" fmla="*/ 2727155 w 9125528"/>
              <a:gd name="connsiteY5" fmla="*/ 0 h 1438603"/>
              <a:gd name="connsiteX6" fmla="*/ 3392231 w 9125528"/>
              <a:gd name="connsiteY6" fmla="*/ 0 h 1438603"/>
              <a:gd name="connsiteX7" fmla="*/ 3797927 w 9125528"/>
              <a:gd name="connsiteY7" fmla="*/ 0 h 1438603"/>
              <a:gd name="connsiteX8" fmla="*/ 4463003 w 9125528"/>
              <a:gd name="connsiteY8" fmla="*/ 0 h 1438603"/>
              <a:gd name="connsiteX9" fmla="*/ 4868699 w 9125528"/>
              <a:gd name="connsiteY9" fmla="*/ 0 h 1438603"/>
              <a:gd name="connsiteX10" fmla="*/ 5360855 w 9125528"/>
              <a:gd name="connsiteY10" fmla="*/ 0 h 1438603"/>
              <a:gd name="connsiteX11" fmla="*/ 6025931 w 9125528"/>
              <a:gd name="connsiteY11" fmla="*/ 0 h 1438603"/>
              <a:gd name="connsiteX12" fmla="*/ 6691006 w 9125528"/>
              <a:gd name="connsiteY12" fmla="*/ 0 h 1438603"/>
              <a:gd name="connsiteX13" fmla="*/ 7356082 w 9125528"/>
              <a:gd name="connsiteY13" fmla="*/ 0 h 1438603"/>
              <a:gd name="connsiteX14" fmla="*/ 7848238 w 9125528"/>
              <a:gd name="connsiteY14" fmla="*/ 0 h 1438603"/>
              <a:gd name="connsiteX15" fmla="*/ 8885756 w 9125528"/>
              <a:gd name="connsiteY15" fmla="*/ 0 h 1438603"/>
              <a:gd name="connsiteX16" fmla="*/ 9125528 w 9125528"/>
              <a:gd name="connsiteY16" fmla="*/ 239772 h 1438603"/>
              <a:gd name="connsiteX17" fmla="*/ 9125528 w 9125528"/>
              <a:gd name="connsiteY17" fmla="*/ 728892 h 1438603"/>
              <a:gd name="connsiteX18" fmla="*/ 9125528 w 9125528"/>
              <a:gd name="connsiteY18" fmla="*/ 1198831 h 1438603"/>
              <a:gd name="connsiteX19" fmla="*/ 8885756 w 9125528"/>
              <a:gd name="connsiteY19" fmla="*/ 1438603 h 1438603"/>
              <a:gd name="connsiteX20" fmla="*/ 8307140 w 9125528"/>
              <a:gd name="connsiteY20" fmla="*/ 1438603 h 1438603"/>
              <a:gd name="connsiteX21" fmla="*/ 7642064 w 9125528"/>
              <a:gd name="connsiteY21" fmla="*/ 1438603 h 1438603"/>
              <a:gd name="connsiteX22" fmla="*/ 7149908 w 9125528"/>
              <a:gd name="connsiteY22" fmla="*/ 1438603 h 1438603"/>
              <a:gd name="connsiteX23" fmla="*/ 6398373 w 9125528"/>
              <a:gd name="connsiteY23" fmla="*/ 1438603 h 1438603"/>
              <a:gd name="connsiteX24" fmla="*/ 5560378 w 9125528"/>
              <a:gd name="connsiteY24" fmla="*/ 1438603 h 1438603"/>
              <a:gd name="connsiteX25" fmla="*/ 4981762 w 9125528"/>
              <a:gd name="connsiteY25" fmla="*/ 1438603 h 1438603"/>
              <a:gd name="connsiteX26" fmla="*/ 4489606 w 9125528"/>
              <a:gd name="connsiteY26" fmla="*/ 1438603 h 1438603"/>
              <a:gd name="connsiteX27" fmla="*/ 3651610 w 9125528"/>
              <a:gd name="connsiteY27" fmla="*/ 1438603 h 1438603"/>
              <a:gd name="connsiteX28" fmla="*/ 3159454 w 9125528"/>
              <a:gd name="connsiteY28" fmla="*/ 1438603 h 1438603"/>
              <a:gd name="connsiteX29" fmla="*/ 2321459 w 9125528"/>
              <a:gd name="connsiteY29" fmla="*/ 1438603 h 1438603"/>
              <a:gd name="connsiteX30" fmla="*/ 1483464 w 9125528"/>
              <a:gd name="connsiteY30" fmla="*/ 1438603 h 1438603"/>
              <a:gd name="connsiteX31" fmla="*/ 818388 w 9125528"/>
              <a:gd name="connsiteY31" fmla="*/ 1438603 h 1438603"/>
              <a:gd name="connsiteX32" fmla="*/ 239772 w 9125528"/>
              <a:gd name="connsiteY32" fmla="*/ 1438603 h 1438603"/>
              <a:gd name="connsiteX33" fmla="*/ 0 w 9125528"/>
              <a:gd name="connsiteY33" fmla="*/ 1198831 h 1438603"/>
              <a:gd name="connsiteX34" fmla="*/ 0 w 9125528"/>
              <a:gd name="connsiteY34" fmla="*/ 728892 h 1438603"/>
              <a:gd name="connsiteX35" fmla="*/ 0 w 9125528"/>
              <a:gd name="connsiteY35" fmla="*/ 239772 h 1438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9125528" h="1438603" extrusionOk="0">
                <a:moveTo>
                  <a:pt x="0" y="239772"/>
                </a:moveTo>
                <a:cubicBezTo>
                  <a:pt x="-12445" y="102521"/>
                  <a:pt x="104878" y="18567"/>
                  <a:pt x="239772" y="0"/>
                </a:cubicBezTo>
                <a:cubicBezTo>
                  <a:pt x="615741" y="-9597"/>
                  <a:pt x="817789" y="4598"/>
                  <a:pt x="1077767" y="0"/>
                </a:cubicBezTo>
                <a:cubicBezTo>
                  <a:pt x="1337745" y="-4598"/>
                  <a:pt x="1491247" y="20456"/>
                  <a:pt x="1742843" y="0"/>
                </a:cubicBezTo>
                <a:cubicBezTo>
                  <a:pt x="1994439" y="-20456"/>
                  <a:pt x="2123836" y="-8529"/>
                  <a:pt x="2321459" y="0"/>
                </a:cubicBezTo>
                <a:cubicBezTo>
                  <a:pt x="2519082" y="8529"/>
                  <a:pt x="2645857" y="-7165"/>
                  <a:pt x="2727155" y="0"/>
                </a:cubicBezTo>
                <a:cubicBezTo>
                  <a:pt x="2808453" y="7165"/>
                  <a:pt x="3113151" y="17942"/>
                  <a:pt x="3392231" y="0"/>
                </a:cubicBezTo>
                <a:cubicBezTo>
                  <a:pt x="3671311" y="-17942"/>
                  <a:pt x="3626535" y="-13577"/>
                  <a:pt x="3797927" y="0"/>
                </a:cubicBezTo>
                <a:cubicBezTo>
                  <a:pt x="3969319" y="13577"/>
                  <a:pt x="4323155" y="-14768"/>
                  <a:pt x="4463003" y="0"/>
                </a:cubicBezTo>
                <a:cubicBezTo>
                  <a:pt x="4602851" y="14768"/>
                  <a:pt x="4681379" y="2205"/>
                  <a:pt x="4868699" y="0"/>
                </a:cubicBezTo>
                <a:cubicBezTo>
                  <a:pt x="5056019" y="-2205"/>
                  <a:pt x="5114947" y="1281"/>
                  <a:pt x="5360855" y="0"/>
                </a:cubicBezTo>
                <a:cubicBezTo>
                  <a:pt x="5606763" y="-1281"/>
                  <a:pt x="5855557" y="30738"/>
                  <a:pt x="6025931" y="0"/>
                </a:cubicBezTo>
                <a:cubicBezTo>
                  <a:pt x="6196305" y="-30738"/>
                  <a:pt x="6547672" y="1338"/>
                  <a:pt x="6691006" y="0"/>
                </a:cubicBezTo>
                <a:cubicBezTo>
                  <a:pt x="6834340" y="-1338"/>
                  <a:pt x="7094366" y="-5275"/>
                  <a:pt x="7356082" y="0"/>
                </a:cubicBezTo>
                <a:cubicBezTo>
                  <a:pt x="7617798" y="5275"/>
                  <a:pt x="7619260" y="20917"/>
                  <a:pt x="7848238" y="0"/>
                </a:cubicBezTo>
                <a:cubicBezTo>
                  <a:pt x="8077216" y="-20917"/>
                  <a:pt x="8629312" y="40995"/>
                  <a:pt x="8885756" y="0"/>
                </a:cubicBezTo>
                <a:cubicBezTo>
                  <a:pt x="9027132" y="14380"/>
                  <a:pt x="9115029" y="126061"/>
                  <a:pt x="9125528" y="239772"/>
                </a:cubicBezTo>
                <a:cubicBezTo>
                  <a:pt x="9126635" y="369473"/>
                  <a:pt x="9148490" y="607529"/>
                  <a:pt x="9125528" y="728892"/>
                </a:cubicBezTo>
                <a:cubicBezTo>
                  <a:pt x="9102566" y="850255"/>
                  <a:pt x="9104878" y="1047382"/>
                  <a:pt x="9125528" y="1198831"/>
                </a:cubicBezTo>
                <a:cubicBezTo>
                  <a:pt x="9105396" y="1315169"/>
                  <a:pt x="9011122" y="1441354"/>
                  <a:pt x="8885756" y="1438603"/>
                </a:cubicBezTo>
                <a:cubicBezTo>
                  <a:pt x="8737137" y="1424306"/>
                  <a:pt x="8422946" y="1454748"/>
                  <a:pt x="8307140" y="1438603"/>
                </a:cubicBezTo>
                <a:cubicBezTo>
                  <a:pt x="8191334" y="1422458"/>
                  <a:pt x="7853442" y="1449515"/>
                  <a:pt x="7642064" y="1438603"/>
                </a:cubicBezTo>
                <a:cubicBezTo>
                  <a:pt x="7430686" y="1427691"/>
                  <a:pt x="7301289" y="1439124"/>
                  <a:pt x="7149908" y="1438603"/>
                </a:cubicBezTo>
                <a:cubicBezTo>
                  <a:pt x="6998527" y="1438082"/>
                  <a:pt x="6666065" y="1402251"/>
                  <a:pt x="6398373" y="1438603"/>
                </a:cubicBezTo>
                <a:cubicBezTo>
                  <a:pt x="6130682" y="1474955"/>
                  <a:pt x="5861459" y="1474716"/>
                  <a:pt x="5560378" y="1438603"/>
                </a:cubicBezTo>
                <a:cubicBezTo>
                  <a:pt x="5259297" y="1402490"/>
                  <a:pt x="5141556" y="1444501"/>
                  <a:pt x="4981762" y="1438603"/>
                </a:cubicBezTo>
                <a:cubicBezTo>
                  <a:pt x="4821968" y="1432705"/>
                  <a:pt x="4648140" y="1421109"/>
                  <a:pt x="4489606" y="1438603"/>
                </a:cubicBezTo>
                <a:cubicBezTo>
                  <a:pt x="4331072" y="1456097"/>
                  <a:pt x="3980988" y="1457798"/>
                  <a:pt x="3651610" y="1438603"/>
                </a:cubicBezTo>
                <a:cubicBezTo>
                  <a:pt x="3322232" y="1419408"/>
                  <a:pt x="3288500" y="1455167"/>
                  <a:pt x="3159454" y="1438603"/>
                </a:cubicBezTo>
                <a:cubicBezTo>
                  <a:pt x="3030408" y="1422039"/>
                  <a:pt x="2639868" y="1439079"/>
                  <a:pt x="2321459" y="1438603"/>
                </a:cubicBezTo>
                <a:cubicBezTo>
                  <a:pt x="2003050" y="1438127"/>
                  <a:pt x="1851082" y="1455397"/>
                  <a:pt x="1483464" y="1438603"/>
                </a:cubicBezTo>
                <a:cubicBezTo>
                  <a:pt x="1115846" y="1421809"/>
                  <a:pt x="1112135" y="1459261"/>
                  <a:pt x="818388" y="1438603"/>
                </a:cubicBezTo>
                <a:cubicBezTo>
                  <a:pt x="524641" y="1417945"/>
                  <a:pt x="382657" y="1460984"/>
                  <a:pt x="239772" y="1438603"/>
                </a:cubicBezTo>
                <a:cubicBezTo>
                  <a:pt x="92223" y="1452951"/>
                  <a:pt x="13528" y="1328774"/>
                  <a:pt x="0" y="1198831"/>
                </a:cubicBezTo>
                <a:cubicBezTo>
                  <a:pt x="-21457" y="1099166"/>
                  <a:pt x="-19789" y="931512"/>
                  <a:pt x="0" y="728892"/>
                </a:cubicBezTo>
                <a:cubicBezTo>
                  <a:pt x="19789" y="526272"/>
                  <a:pt x="-22125" y="472912"/>
                  <a:pt x="0" y="239772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1569952937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기본 아이디어 </a:t>
            </a:r>
            <a:endParaRPr lang="en-US" altLang="ko-KR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: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얼마나 많은 요청이 접수되었는지를 추적할 수 있는 카운터를 추적 대상별로 두고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,</a:t>
            </a:r>
            <a:b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이 카운터의 값이 어떤 한도를 넘어서면 한도를 넘어 도착한 요청은 거부하는 것  </a:t>
            </a:r>
          </a:p>
        </p:txBody>
      </p:sp>
      <p:sp>
        <p:nvSpPr>
          <p:cNvPr id="10" name="사각형: 모서리가 접힌 도형 9">
            <a:extLst>
              <a:ext uri="{FF2B5EF4-FFF2-40B4-BE49-F238E27FC236}">
                <a16:creationId xmlns:a16="http://schemas.microsoft.com/office/drawing/2014/main" id="{4D4944CB-6733-F891-EF03-5FD61344CA42}"/>
              </a:ext>
            </a:extLst>
          </p:cNvPr>
          <p:cNvSpPr/>
          <p:nvPr/>
        </p:nvSpPr>
        <p:spPr>
          <a:xfrm>
            <a:off x="1959107" y="4585857"/>
            <a:ext cx="3418455" cy="1542473"/>
          </a:xfrm>
          <a:custGeom>
            <a:avLst/>
            <a:gdLst>
              <a:gd name="connsiteX0" fmla="*/ 0 w 3418455"/>
              <a:gd name="connsiteY0" fmla="*/ 0 h 1542473"/>
              <a:gd name="connsiteX1" fmla="*/ 752060 w 3418455"/>
              <a:gd name="connsiteY1" fmla="*/ 0 h 1542473"/>
              <a:gd name="connsiteX2" fmla="*/ 1504120 w 3418455"/>
              <a:gd name="connsiteY2" fmla="*/ 0 h 1542473"/>
              <a:gd name="connsiteX3" fmla="*/ 2085258 w 3418455"/>
              <a:gd name="connsiteY3" fmla="*/ 0 h 1542473"/>
              <a:gd name="connsiteX4" fmla="*/ 2700579 w 3418455"/>
              <a:gd name="connsiteY4" fmla="*/ 0 h 1542473"/>
              <a:gd name="connsiteX5" fmla="*/ 3418455 w 3418455"/>
              <a:gd name="connsiteY5" fmla="*/ 0 h 1542473"/>
              <a:gd name="connsiteX6" fmla="*/ 3418455 w 3418455"/>
              <a:gd name="connsiteY6" fmla="*/ 604133 h 1542473"/>
              <a:gd name="connsiteX7" fmla="*/ 3418455 w 3418455"/>
              <a:gd name="connsiteY7" fmla="*/ 1285389 h 1542473"/>
              <a:gd name="connsiteX8" fmla="*/ 3161371 w 3418455"/>
              <a:gd name="connsiteY8" fmla="*/ 1542473 h 1542473"/>
              <a:gd name="connsiteX9" fmla="*/ 2497483 w 3418455"/>
              <a:gd name="connsiteY9" fmla="*/ 1542473 h 1542473"/>
              <a:gd name="connsiteX10" fmla="*/ 1865209 w 3418455"/>
              <a:gd name="connsiteY10" fmla="*/ 1542473 h 1542473"/>
              <a:gd name="connsiteX11" fmla="*/ 1327776 w 3418455"/>
              <a:gd name="connsiteY11" fmla="*/ 1542473 h 1542473"/>
              <a:gd name="connsiteX12" fmla="*/ 758729 w 3418455"/>
              <a:gd name="connsiteY12" fmla="*/ 1542473 h 1542473"/>
              <a:gd name="connsiteX13" fmla="*/ 0 w 3418455"/>
              <a:gd name="connsiteY13" fmla="*/ 1542473 h 1542473"/>
              <a:gd name="connsiteX14" fmla="*/ 0 w 3418455"/>
              <a:gd name="connsiteY14" fmla="*/ 1028315 h 1542473"/>
              <a:gd name="connsiteX15" fmla="*/ 0 w 3418455"/>
              <a:gd name="connsiteY15" fmla="*/ 498733 h 1542473"/>
              <a:gd name="connsiteX16" fmla="*/ 0 w 3418455"/>
              <a:gd name="connsiteY16" fmla="*/ 0 h 1542473"/>
              <a:gd name="connsiteX0" fmla="*/ 3161371 w 3418455"/>
              <a:gd name="connsiteY0" fmla="*/ 1542473 h 1542473"/>
              <a:gd name="connsiteX1" fmla="*/ 3212788 w 3418455"/>
              <a:gd name="connsiteY1" fmla="*/ 1336806 h 1542473"/>
              <a:gd name="connsiteX2" fmla="*/ 3418455 w 3418455"/>
              <a:gd name="connsiteY2" fmla="*/ 1285389 h 1542473"/>
              <a:gd name="connsiteX3" fmla="*/ 3161371 w 3418455"/>
              <a:gd name="connsiteY3" fmla="*/ 1542473 h 1542473"/>
              <a:gd name="connsiteX0" fmla="*/ 3161371 w 3418455"/>
              <a:gd name="connsiteY0" fmla="*/ 1542473 h 1542473"/>
              <a:gd name="connsiteX1" fmla="*/ 3212788 w 3418455"/>
              <a:gd name="connsiteY1" fmla="*/ 1336806 h 1542473"/>
              <a:gd name="connsiteX2" fmla="*/ 3418455 w 3418455"/>
              <a:gd name="connsiteY2" fmla="*/ 1285389 h 1542473"/>
              <a:gd name="connsiteX3" fmla="*/ 3161371 w 3418455"/>
              <a:gd name="connsiteY3" fmla="*/ 1542473 h 1542473"/>
              <a:gd name="connsiteX4" fmla="*/ 2465869 w 3418455"/>
              <a:gd name="connsiteY4" fmla="*/ 1542473 h 1542473"/>
              <a:gd name="connsiteX5" fmla="*/ 1770368 w 3418455"/>
              <a:gd name="connsiteY5" fmla="*/ 1542473 h 1542473"/>
              <a:gd name="connsiteX6" fmla="*/ 1138094 w 3418455"/>
              <a:gd name="connsiteY6" fmla="*/ 1542473 h 1542473"/>
              <a:gd name="connsiteX7" fmla="*/ 569047 w 3418455"/>
              <a:gd name="connsiteY7" fmla="*/ 1542473 h 1542473"/>
              <a:gd name="connsiteX8" fmla="*/ 0 w 3418455"/>
              <a:gd name="connsiteY8" fmla="*/ 1542473 h 1542473"/>
              <a:gd name="connsiteX9" fmla="*/ 0 w 3418455"/>
              <a:gd name="connsiteY9" fmla="*/ 1028315 h 1542473"/>
              <a:gd name="connsiteX10" fmla="*/ 0 w 3418455"/>
              <a:gd name="connsiteY10" fmla="*/ 483308 h 1542473"/>
              <a:gd name="connsiteX11" fmla="*/ 0 w 3418455"/>
              <a:gd name="connsiteY11" fmla="*/ 0 h 1542473"/>
              <a:gd name="connsiteX12" fmla="*/ 581137 w 3418455"/>
              <a:gd name="connsiteY12" fmla="*/ 0 h 1542473"/>
              <a:gd name="connsiteX13" fmla="*/ 1333197 w 3418455"/>
              <a:gd name="connsiteY13" fmla="*/ 0 h 1542473"/>
              <a:gd name="connsiteX14" fmla="*/ 1982704 w 3418455"/>
              <a:gd name="connsiteY14" fmla="*/ 0 h 1542473"/>
              <a:gd name="connsiteX15" fmla="*/ 2563841 w 3418455"/>
              <a:gd name="connsiteY15" fmla="*/ 0 h 1542473"/>
              <a:gd name="connsiteX16" fmla="*/ 3418455 w 3418455"/>
              <a:gd name="connsiteY16" fmla="*/ 0 h 1542473"/>
              <a:gd name="connsiteX17" fmla="*/ 3418455 w 3418455"/>
              <a:gd name="connsiteY17" fmla="*/ 655548 h 1542473"/>
              <a:gd name="connsiteX18" fmla="*/ 3418455 w 3418455"/>
              <a:gd name="connsiteY18" fmla="*/ 1285389 h 1542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418455" h="1542473" stroke="0" extrusionOk="0">
                <a:moveTo>
                  <a:pt x="0" y="0"/>
                </a:moveTo>
                <a:cubicBezTo>
                  <a:pt x="165846" y="-19676"/>
                  <a:pt x="440163" y="-15136"/>
                  <a:pt x="752060" y="0"/>
                </a:cubicBezTo>
                <a:cubicBezTo>
                  <a:pt x="1063957" y="15136"/>
                  <a:pt x="1212139" y="21060"/>
                  <a:pt x="1504120" y="0"/>
                </a:cubicBezTo>
                <a:cubicBezTo>
                  <a:pt x="1796101" y="-21060"/>
                  <a:pt x="1849655" y="-13549"/>
                  <a:pt x="2085258" y="0"/>
                </a:cubicBezTo>
                <a:cubicBezTo>
                  <a:pt x="2320861" y="13549"/>
                  <a:pt x="2572658" y="-21309"/>
                  <a:pt x="2700579" y="0"/>
                </a:cubicBezTo>
                <a:cubicBezTo>
                  <a:pt x="2828500" y="21309"/>
                  <a:pt x="3081207" y="30621"/>
                  <a:pt x="3418455" y="0"/>
                </a:cubicBezTo>
                <a:cubicBezTo>
                  <a:pt x="3438495" y="278320"/>
                  <a:pt x="3415568" y="446152"/>
                  <a:pt x="3418455" y="604133"/>
                </a:cubicBezTo>
                <a:cubicBezTo>
                  <a:pt x="3421342" y="762114"/>
                  <a:pt x="3420168" y="1106437"/>
                  <a:pt x="3418455" y="1285389"/>
                </a:cubicBezTo>
                <a:cubicBezTo>
                  <a:pt x="3310311" y="1388547"/>
                  <a:pt x="3219940" y="1460858"/>
                  <a:pt x="3161371" y="1542473"/>
                </a:cubicBezTo>
                <a:cubicBezTo>
                  <a:pt x="2948357" y="1534719"/>
                  <a:pt x="2774583" y="1560357"/>
                  <a:pt x="2497483" y="1542473"/>
                </a:cubicBezTo>
                <a:cubicBezTo>
                  <a:pt x="2220383" y="1524589"/>
                  <a:pt x="2121785" y="1515050"/>
                  <a:pt x="1865209" y="1542473"/>
                </a:cubicBezTo>
                <a:cubicBezTo>
                  <a:pt x="1608633" y="1569896"/>
                  <a:pt x="1582294" y="1538426"/>
                  <a:pt x="1327776" y="1542473"/>
                </a:cubicBezTo>
                <a:cubicBezTo>
                  <a:pt x="1073258" y="1546520"/>
                  <a:pt x="968019" y="1543758"/>
                  <a:pt x="758729" y="1542473"/>
                </a:cubicBezTo>
                <a:cubicBezTo>
                  <a:pt x="549439" y="1541188"/>
                  <a:pt x="217258" y="1534189"/>
                  <a:pt x="0" y="1542473"/>
                </a:cubicBezTo>
                <a:cubicBezTo>
                  <a:pt x="3216" y="1328944"/>
                  <a:pt x="-20536" y="1168486"/>
                  <a:pt x="0" y="1028315"/>
                </a:cubicBezTo>
                <a:cubicBezTo>
                  <a:pt x="20536" y="888144"/>
                  <a:pt x="-13815" y="649262"/>
                  <a:pt x="0" y="498733"/>
                </a:cubicBezTo>
                <a:cubicBezTo>
                  <a:pt x="13815" y="348204"/>
                  <a:pt x="4166" y="209781"/>
                  <a:pt x="0" y="0"/>
                </a:cubicBezTo>
                <a:close/>
              </a:path>
              <a:path w="3418455" h="1542473" fill="darkenLess" stroke="0" extrusionOk="0">
                <a:moveTo>
                  <a:pt x="3161371" y="1542473"/>
                </a:moveTo>
                <a:cubicBezTo>
                  <a:pt x="3169050" y="1486134"/>
                  <a:pt x="3194499" y="1421779"/>
                  <a:pt x="3212788" y="1336806"/>
                </a:cubicBezTo>
                <a:cubicBezTo>
                  <a:pt x="3262905" y="1330989"/>
                  <a:pt x="3327995" y="1302090"/>
                  <a:pt x="3418455" y="1285389"/>
                </a:cubicBezTo>
                <a:cubicBezTo>
                  <a:pt x="3344560" y="1336658"/>
                  <a:pt x="3270773" y="1435621"/>
                  <a:pt x="3161371" y="1542473"/>
                </a:cubicBezTo>
                <a:close/>
              </a:path>
              <a:path w="3418455" h="1542473" fill="none" extrusionOk="0">
                <a:moveTo>
                  <a:pt x="3161371" y="1542473"/>
                </a:moveTo>
                <a:cubicBezTo>
                  <a:pt x="3170587" y="1483494"/>
                  <a:pt x="3193093" y="1399163"/>
                  <a:pt x="3212788" y="1336806"/>
                </a:cubicBezTo>
                <a:cubicBezTo>
                  <a:pt x="3289800" y="1309650"/>
                  <a:pt x="3351868" y="1299248"/>
                  <a:pt x="3418455" y="1285389"/>
                </a:cubicBezTo>
                <a:cubicBezTo>
                  <a:pt x="3344271" y="1360487"/>
                  <a:pt x="3227971" y="1465859"/>
                  <a:pt x="3161371" y="1542473"/>
                </a:cubicBezTo>
                <a:cubicBezTo>
                  <a:pt x="2901961" y="1510576"/>
                  <a:pt x="2802678" y="1527111"/>
                  <a:pt x="2465869" y="1542473"/>
                </a:cubicBezTo>
                <a:cubicBezTo>
                  <a:pt x="2129060" y="1557835"/>
                  <a:pt x="2077527" y="1548079"/>
                  <a:pt x="1770368" y="1542473"/>
                </a:cubicBezTo>
                <a:cubicBezTo>
                  <a:pt x="1463209" y="1536867"/>
                  <a:pt x="1325837" y="1512169"/>
                  <a:pt x="1138094" y="1542473"/>
                </a:cubicBezTo>
                <a:cubicBezTo>
                  <a:pt x="950351" y="1572777"/>
                  <a:pt x="819603" y="1533674"/>
                  <a:pt x="569047" y="1542473"/>
                </a:cubicBezTo>
                <a:cubicBezTo>
                  <a:pt x="318491" y="1551272"/>
                  <a:pt x="143918" y="1523578"/>
                  <a:pt x="0" y="1542473"/>
                </a:cubicBezTo>
                <a:cubicBezTo>
                  <a:pt x="9586" y="1414249"/>
                  <a:pt x="2314" y="1211678"/>
                  <a:pt x="0" y="1028315"/>
                </a:cubicBezTo>
                <a:cubicBezTo>
                  <a:pt x="-2314" y="844952"/>
                  <a:pt x="9782" y="733397"/>
                  <a:pt x="0" y="483308"/>
                </a:cubicBezTo>
                <a:cubicBezTo>
                  <a:pt x="-9782" y="233219"/>
                  <a:pt x="-4781" y="109039"/>
                  <a:pt x="0" y="0"/>
                </a:cubicBezTo>
                <a:cubicBezTo>
                  <a:pt x="250424" y="-10618"/>
                  <a:pt x="388627" y="-4826"/>
                  <a:pt x="581137" y="0"/>
                </a:cubicBezTo>
                <a:cubicBezTo>
                  <a:pt x="773647" y="4826"/>
                  <a:pt x="1090306" y="-25932"/>
                  <a:pt x="1333197" y="0"/>
                </a:cubicBezTo>
                <a:cubicBezTo>
                  <a:pt x="1576088" y="25932"/>
                  <a:pt x="1785164" y="29471"/>
                  <a:pt x="1982704" y="0"/>
                </a:cubicBezTo>
                <a:cubicBezTo>
                  <a:pt x="2180244" y="-29471"/>
                  <a:pt x="2286433" y="-18923"/>
                  <a:pt x="2563841" y="0"/>
                </a:cubicBezTo>
                <a:cubicBezTo>
                  <a:pt x="2841249" y="18923"/>
                  <a:pt x="3205351" y="-17249"/>
                  <a:pt x="3418455" y="0"/>
                </a:cubicBezTo>
                <a:cubicBezTo>
                  <a:pt x="3406564" y="298007"/>
                  <a:pt x="3395950" y="405936"/>
                  <a:pt x="3418455" y="655548"/>
                </a:cubicBezTo>
                <a:cubicBezTo>
                  <a:pt x="3440960" y="905160"/>
                  <a:pt x="3399224" y="1018619"/>
                  <a:pt x="3418455" y="1285389"/>
                </a:cubicBezTo>
              </a:path>
              <a:path w="3418455" h="1542473" fill="none" stroke="0" extrusionOk="0">
                <a:moveTo>
                  <a:pt x="3161371" y="1542473"/>
                </a:moveTo>
                <a:cubicBezTo>
                  <a:pt x="3179844" y="1491636"/>
                  <a:pt x="3193892" y="1380739"/>
                  <a:pt x="3212788" y="1336806"/>
                </a:cubicBezTo>
                <a:cubicBezTo>
                  <a:pt x="3270727" y="1323607"/>
                  <a:pt x="3333731" y="1310823"/>
                  <a:pt x="3418455" y="1285389"/>
                </a:cubicBezTo>
                <a:cubicBezTo>
                  <a:pt x="3289384" y="1412698"/>
                  <a:pt x="3239359" y="1442984"/>
                  <a:pt x="3161371" y="1542473"/>
                </a:cubicBezTo>
                <a:cubicBezTo>
                  <a:pt x="3037765" y="1568630"/>
                  <a:pt x="2818053" y="1549505"/>
                  <a:pt x="2623938" y="1542473"/>
                </a:cubicBezTo>
                <a:cubicBezTo>
                  <a:pt x="2429823" y="1535441"/>
                  <a:pt x="2273544" y="1534525"/>
                  <a:pt x="2023277" y="1542473"/>
                </a:cubicBezTo>
                <a:cubicBezTo>
                  <a:pt x="1773010" y="1550421"/>
                  <a:pt x="1707853" y="1536542"/>
                  <a:pt x="1485844" y="1542473"/>
                </a:cubicBezTo>
                <a:cubicBezTo>
                  <a:pt x="1263835" y="1548404"/>
                  <a:pt x="1070804" y="1547548"/>
                  <a:pt x="948411" y="1542473"/>
                </a:cubicBezTo>
                <a:cubicBezTo>
                  <a:pt x="826018" y="1537398"/>
                  <a:pt x="389071" y="1502211"/>
                  <a:pt x="0" y="1542473"/>
                </a:cubicBezTo>
                <a:cubicBezTo>
                  <a:pt x="-4536" y="1410635"/>
                  <a:pt x="-20283" y="1230091"/>
                  <a:pt x="0" y="1043740"/>
                </a:cubicBezTo>
                <a:cubicBezTo>
                  <a:pt x="20283" y="857389"/>
                  <a:pt x="11246" y="689774"/>
                  <a:pt x="0" y="514158"/>
                </a:cubicBezTo>
                <a:cubicBezTo>
                  <a:pt x="-11246" y="338542"/>
                  <a:pt x="7543" y="229474"/>
                  <a:pt x="0" y="0"/>
                </a:cubicBezTo>
                <a:cubicBezTo>
                  <a:pt x="221438" y="5025"/>
                  <a:pt x="505654" y="29756"/>
                  <a:pt x="717876" y="0"/>
                </a:cubicBezTo>
                <a:cubicBezTo>
                  <a:pt x="930098" y="-29756"/>
                  <a:pt x="1107511" y="32539"/>
                  <a:pt x="1401567" y="0"/>
                </a:cubicBezTo>
                <a:cubicBezTo>
                  <a:pt x="1695623" y="-32539"/>
                  <a:pt x="1768782" y="-12085"/>
                  <a:pt x="1982704" y="0"/>
                </a:cubicBezTo>
                <a:cubicBezTo>
                  <a:pt x="2196626" y="12085"/>
                  <a:pt x="2384595" y="-19664"/>
                  <a:pt x="2666395" y="0"/>
                </a:cubicBezTo>
                <a:cubicBezTo>
                  <a:pt x="2948195" y="19664"/>
                  <a:pt x="3066014" y="36290"/>
                  <a:pt x="3418455" y="0"/>
                </a:cubicBezTo>
                <a:cubicBezTo>
                  <a:pt x="3393276" y="167050"/>
                  <a:pt x="3443746" y="384527"/>
                  <a:pt x="3418455" y="629841"/>
                </a:cubicBezTo>
                <a:cubicBezTo>
                  <a:pt x="3393164" y="875155"/>
                  <a:pt x="3438012" y="1146203"/>
                  <a:pt x="3418455" y="1285389"/>
                </a:cubicBezTo>
              </a:path>
            </a:pathLst>
          </a:custGeom>
          <a:solidFill>
            <a:srgbClr val="FFFDB5">
              <a:alpha val="50000"/>
            </a:srgbClr>
          </a:solidFill>
          <a:ln>
            <a:extLst>
              <a:ext uri="{C807C97D-BFC1-408E-A445-0C87EB9F89A2}">
                <ask:lineSketchStyleProps xmlns:ask="http://schemas.microsoft.com/office/drawing/2018/sketchyshapes" sd="3505007426">
                  <a:prstGeom prst="foldedCorner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사용자별로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IP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주소별로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API endpoint || service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단위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</p:txBody>
      </p:sp>
      <p:sp>
        <p:nvSpPr>
          <p:cNvPr id="11" name="사각형: 모서리가 접힌 도형 10">
            <a:extLst>
              <a:ext uri="{FF2B5EF4-FFF2-40B4-BE49-F238E27FC236}">
                <a16:creationId xmlns:a16="http://schemas.microsoft.com/office/drawing/2014/main" id="{9C724771-D736-8CC6-43BB-6C3EEC3AE39E}"/>
              </a:ext>
            </a:extLst>
          </p:cNvPr>
          <p:cNvSpPr/>
          <p:nvPr/>
        </p:nvSpPr>
        <p:spPr>
          <a:xfrm>
            <a:off x="6600380" y="4585857"/>
            <a:ext cx="3418455" cy="1542473"/>
          </a:xfrm>
          <a:custGeom>
            <a:avLst/>
            <a:gdLst>
              <a:gd name="connsiteX0" fmla="*/ 0 w 3418455"/>
              <a:gd name="connsiteY0" fmla="*/ 0 h 1542473"/>
              <a:gd name="connsiteX1" fmla="*/ 752060 w 3418455"/>
              <a:gd name="connsiteY1" fmla="*/ 0 h 1542473"/>
              <a:gd name="connsiteX2" fmla="*/ 1504120 w 3418455"/>
              <a:gd name="connsiteY2" fmla="*/ 0 h 1542473"/>
              <a:gd name="connsiteX3" fmla="*/ 2085258 w 3418455"/>
              <a:gd name="connsiteY3" fmla="*/ 0 h 1542473"/>
              <a:gd name="connsiteX4" fmla="*/ 2700579 w 3418455"/>
              <a:gd name="connsiteY4" fmla="*/ 0 h 1542473"/>
              <a:gd name="connsiteX5" fmla="*/ 3418455 w 3418455"/>
              <a:gd name="connsiteY5" fmla="*/ 0 h 1542473"/>
              <a:gd name="connsiteX6" fmla="*/ 3418455 w 3418455"/>
              <a:gd name="connsiteY6" fmla="*/ 604133 h 1542473"/>
              <a:gd name="connsiteX7" fmla="*/ 3418455 w 3418455"/>
              <a:gd name="connsiteY7" fmla="*/ 1285389 h 1542473"/>
              <a:gd name="connsiteX8" fmla="*/ 3161371 w 3418455"/>
              <a:gd name="connsiteY8" fmla="*/ 1542473 h 1542473"/>
              <a:gd name="connsiteX9" fmla="*/ 2497483 w 3418455"/>
              <a:gd name="connsiteY9" fmla="*/ 1542473 h 1542473"/>
              <a:gd name="connsiteX10" fmla="*/ 1865209 w 3418455"/>
              <a:gd name="connsiteY10" fmla="*/ 1542473 h 1542473"/>
              <a:gd name="connsiteX11" fmla="*/ 1327776 w 3418455"/>
              <a:gd name="connsiteY11" fmla="*/ 1542473 h 1542473"/>
              <a:gd name="connsiteX12" fmla="*/ 758729 w 3418455"/>
              <a:gd name="connsiteY12" fmla="*/ 1542473 h 1542473"/>
              <a:gd name="connsiteX13" fmla="*/ 0 w 3418455"/>
              <a:gd name="connsiteY13" fmla="*/ 1542473 h 1542473"/>
              <a:gd name="connsiteX14" fmla="*/ 0 w 3418455"/>
              <a:gd name="connsiteY14" fmla="*/ 1028315 h 1542473"/>
              <a:gd name="connsiteX15" fmla="*/ 0 w 3418455"/>
              <a:gd name="connsiteY15" fmla="*/ 498733 h 1542473"/>
              <a:gd name="connsiteX16" fmla="*/ 0 w 3418455"/>
              <a:gd name="connsiteY16" fmla="*/ 0 h 1542473"/>
              <a:gd name="connsiteX0" fmla="*/ 3161371 w 3418455"/>
              <a:gd name="connsiteY0" fmla="*/ 1542473 h 1542473"/>
              <a:gd name="connsiteX1" fmla="*/ 3212788 w 3418455"/>
              <a:gd name="connsiteY1" fmla="*/ 1336806 h 1542473"/>
              <a:gd name="connsiteX2" fmla="*/ 3418455 w 3418455"/>
              <a:gd name="connsiteY2" fmla="*/ 1285389 h 1542473"/>
              <a:gd name="connsiteX3" fmla="*/ 3161371 w 3418455"/>
              <a:gd name="connsiteY3" fmla="*/ 1542473 h 1542473"/>
              <a:gd name="connsiteX0" fmla="*/ 3161371 w 3418455"/>
              <a:gd name="connsiteY0" fmla="*/ 1542473 h 1542473"/>
              <a:gd name="connsiteX1" fmla="*/ 3212788 w 3418455"/>
              <a:gd name="connsiteY1" fmla="*/ 1336806 h 1542473"/>
              <a:gd name="connsiteX2" fmla="*/ 3418455 w 3418455"/>
              <a:gd name="connsiteY2" fmla="*/ 1285389 h 1542473"/>
              <a:gd name="connsiteX3" fmla="*/ 3161371 w 3418455"/>
              <a:gd name="connsiteY3" fmla="*/ 1542473 h 1542473"/>
              <a:gd name="connsiteX4" fmla="*/ 2465869 w 3418455"/>
              <a:gd name="connsiteY4" fmla="*/ 1542473 h 1542473"/>
              <a:gd name="connsiteX5" fmla="*/ 1770368 w 3418455"/>
              <a:gd name="connsiteY5" fmla="*/ 1542473 h 1542473"/>
              <a:gd name="connsiteX6" fmla="*/ 1138094 w 3418455"/>
              <a:gd name="connsiteY6" fmla="*/ 1542473 h 1542473"/>
              <a:gd name="connsiteX7" fmla="*/ 569047 w 3418455"/>
              <a:gd name="connsiteY7" fmla="*/ 1542473 h 1542473"/>
              <a:gd name="connsiteX8" fmla="*/ 0 w 3418455"/>
              <a:gd name="connsiteY8" fmla="*/ 1542473 h 1542473"/>
              <a:gd name="connsiteX9" fmla="*/ 0 w 3418455"/>
              <a:gd name="connsiteY9" fmla="*/ 1028315 h 1542473"/>
              <a:gd name="connsiteX10" fmla="*/ 0 w 3418455"/>
              <a:gd name="connsiteY10" fmla="*/ 483308 h 1542473"/>
              <a:gd name="connsiteX11" fmla="*/ 0 w 3418455"/>
              <a:gd name="connsiteY11" fmla="*/ 0 h 1542473"/>
              <a:gd name="connsiteX12" fmla="*/ 581137 w 3418455"/>
              <a:gd name="connsiteY12" fmla="*/ 0 h 1542473"/>
              <a:gd name="connsiteX13" fmla="*/ 1333197 w 3418455"/>
              <a:gd name="connsiteY13" fmla="*/ 0 h 1542473"/>
              <a:gd name="connsiteX14" fmla="*/ 1982704 w 3418455"/>
              <a:gd name="connsiteY14" fmla="*/ 0 h 1542473"/>
              <a:gd name="connsiteX15" fmla="*/ 2563841 w 3418455"/>
              <a:gd name="connsiteY15" fmla="*/ 0 h 1542473"/>
              <a:gd name="connsiteX16" fmla="*/ 3418455 w 3418455"/>
              <a:gd name="connsiteY16" fmla="*/ 0 h 1542473"/>
              <a:gd name="connsiteX17" fmla="*/ 3418455 w 3418455"/>
              <a:gd name="connsiteY17" fmla="*/ 655548 h 1542473"/>
              <a:gd name="connsiteX18" fmla="*/ 3418455 w 3418455"/>
              <a:gd name="connsiteY18" fmla="*/ 1285389 h 1542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418455" h="1542473" stroke="0" extrusionOk="0">
                <a:moveTo>
                  <a:pt x="0" y="0"/>
                </a:moveTo>
                <a:cubicBezTo>
                  <a:pt x="165846" y="-19676"/>
                  <a:pt x="440163" y="-15136"/>
                  <a:pt x="752060" y="0"/>
                </a:cubicBezTo>
                <a:cubicBezTo>
                  <a:pt x="1063957" y="15136"/>
                  <a:pt x="1212139" y="21060"/>
                  <a:pt x="1504120" y="0"/>
                </a:cubicBezTo>
                <a:cubicBezTo>
                  <a:pt x="1796101" y="-21060"/>
                  <a:pt x="1849655" y="-13549"/>
                  <a:pt x="2085258" y="0"/>
                </a:cubicBezTo>
                <a:cubicBezTo>
                  <a:pt x="2320861" y="13549"/>
                  <a:pt x="2572658" y="-21309"/>
                  <a:pt x="2700579" y="0"/>
                </a:cubicBezTo>
                <a:cubicBezTo>
                  <a:pt x="2828500" y="21309"/>
                  <a:pt x="3081207" y="30621"/>
                  <a:pt x="3418455" y="0"/>
                </a:cubicBezTo>
                <a:cubicBezTo>
                  <a:pt x="3438495" y="278320"/>
                  <a:pt x="3415568" y="446152"/>
                  <a:pt x="3418455" y="604133"/>
                </a:cubicBezTo>
                <a:cubicBezTo>
                  <a:pt x="3421342" y="762114"/>
                  <a:pt x="3420168" y="1106437"/>
                  <a:pt x="3418455" y="1285389"/>
                </a:cubicBezTo>
                <a:cubicBezTo>
                  <a:pt x="3310311" y="1388547"/>
                  <a:pt x="3219940" y="1460858"/>
                  <a:pt x="3161371" y="1542473"/>
                </a:cubicBezTo>
                <a:cubicBezTo>
                  <a:pt x="2948357" y="1534719"/>
                  <a:pt x="2774583" y="1560357"/>
                  <a:pt x="2497483" y="1542473"/>
                </a:cubicBezTo>
                <a:cubicBezTo>
                  <a:pt x="2220383" y="1524589"/>
                  <a:pt x="2121785" y="1515050"/>
                  <a:pt x="1865209" y="1542473"/>
                </a:cubicBezTo>
                <a:cubicBezTo>
                  <a:pt x="1608633" y="1569896"/>
                  <a:pt x="1582294" y="1538426"/>
                  <a:pt x="1327776" y="1542473"/>
                </a:cubicBezTo>
                <a:cubicBezTo>
                  <a:pt x="1073258" y="1546520"/>
                  <a:pt x="968019" y="1543758"/>
                  <a:pt x="758729" y="1542473"/>
                </a:cubicBezTo>
                <a:cubicBezTo>
                  <a:pt x="549439" y="1541188"/>
                  <a:pt x="217258" y="1534189"/>
                  <a:pt x="0" y="1542473"/>
                </a:cubicBezTo>
                <a:cubicBezTo>
                  <a:pt x="3216" y="1328944"/>
                  <a:pt x="-20536" y="1168486"/>
                  <a:pt x="0" y="1028315"/>
                </a:cubicBezTo>
                <a:cubicBezTo>
                  <a:pt x="20536" y="888144"/>
                  <a:pt x="-13815" y="649262"/>
                  <a:pt x="0" y="498733"/>
                </a:cubicBezTo>
                <a:cubicBezTo>
                  <a:pt x="13815" y="348204"/>
                  <a:pt x="4166" y="209781"/>
                  <a:pt x="0" y="0"/>
                </a:cubicBezTo>
                <a:close/>
              </a:path>
              <a:path w="3418455" h="1542473" fill="darkenLess" stroke="0" extrusionOk="0">
                <a:moveTo>
                  <a:pt x="3161371" y="1542473"/>
                </a:moveTo>
                <a:cubicBezTo>
                  <a:pt x="3169050" y="1486134"/>
                  <a:pt x="3194499" y="1421779"/>
                  <a:pt x="3212788" y="1336806"/>
                </a:cubicBezTo>
                <a:cubicBezTo>
                  <a:pt x="3262905" y="1330989"/>
                  <a:pt x="3327995" y="1302090"/>
                  <a:pt x="3418455" y="1285389"/>
                </a:cubicBezTo>
                <a:cubicBezTo>
                  <a:pt x="3344560" y="1336658"/>
                  <a:pt x="3270773" y="1435621"/>
                  <a:pt x="3161371" y="1542473"/>
                </a:cubicBezTo>
                <a:close/>
              </a:path>
              <a:path w="3418455" h="1542473" fill="none" extrusionOk="0">
                <a:moveTo>
                  <a:pt x="3161371" y="1542473"/>
                </a:moveTo>
                <a:cubicBezTo>
                  <a:pt x="3170587" y="1483494"/>
                  <a:pt x="3193093" y="1399163"/>
                  <a:pt x="3212788" y="1336806"/>
                </a:cubicBezTo>
                <a:cubicBezTo>
                  <a:pt x="3289800" y="1309650"/>
                  <a:pt x="3351868" y="1299248"/>
                  <a:pt x="3418455" y="1285389"/>
                </a:cubicBezTo>
                <a:cubicBezTo>
                  <a:pt x="3344271" y="1360487"/>
                  <a:pt x="3227971" y="1465859"/>
                  <a:pt x="3161371" y="1542473"/>
                </a:cubicBezTo>
                <a:cubicBezTo>
                  <a:pt x="2901961" y="1510576"/>
                  <a:pt x="2802678" y="1527111"/>
                  <a:pt x="2465869" y="1542473"/>
                </a:cubicBezTo>
                <a:cubicBezTo>
                  <a:pt x="2129060" y="1557835"/>
                  <a:pt x="2077527" y="1548079"/>
                  <a:pt x="1770368" y="1542473"/>
                </a:cubicBezTo>
                <a:cubicBezTo>
                  <a:pt x="1463209" y="1536867"/>
                  <a:pt x="1325837" y="1512169"/>
                  <a:pt x="1138094" y="1542473"/>
                </a:cubicBezTo>
                <a:cubicBezTo>
                  <a:pt x="950351" y="1572777"/>
                  <a:pt x="819603" y="1533674"/>
                  <a:pt x="569047" y="1542473"/>
                </a:cubicBezTo>
                <a:cubicBezTo>
                  <a:pt x="318491" y="1551272"/>
                  <a:pt x="143918" y="1523578"/>
                  <a:pt x="0" y="1542473"/>
                </a:cubicBezTo>
                <a:cubicBezTo>
                  <a:pt x="9586" y="1414249"/>
                  <a:pt x="2314" y="1211678"/>
                  <a:pt x="0" y="1028315"/>
                </a:cubicBezTo>
                <a:cubicBezTo>
                  <a:pt x="-2314" y="844952"/>
                  <a:pt x="9782" y="733397"/>
                  <a:pt x="0" y="483308"/>
                </a:cubicBezTo>
                <a:cubicBezTo>
                  <a:pt x="-9782" y="233219"/>
                  <a:pt x="-4781" y="109039"/>
                  <a:pt x="0" y="0"/>
                </a:cubicBezTo>
                <a:cubicBezTo>
                  <a:pt x="250424" y="-10618"/>
                  <a:pt x="388627" y="-4826"/>
                  <a:pt x="581137" y="0"/>
                </a:cubicBezTo>
                <a:cubicBezTo>
                  <a:pt x="773647" y="4826"/>
                  <a:pt x="1090306" y="-25932"/>
                  <a:pt x="1333197" y="0"/>
                </a:cubicBezTo>
                <a:cubicBezTo>
                  <a:pt x="1576088" y="25932"/>
                  <a:pt x="1785164" y="29471"/>
                  <a:pt x="1982704" y="0"/>
                </a:cubicBezTo>
                <a:cubicBezTo>
                  <a:pt x="2180244" y="-29471"/>
                  <a:pt x="2286433" y="-18923"/>
                  <a:pt x="2563841" y="0"/>
                </a:cubicBezTo>
                <a:cubicBezTo>
                  <a:pt x="2841249" y="18923"/>
                  <a:pt x="3205351" y="-17249"/>
                  <a:pt x="3418455" y="0"/>
                </a:cubicBezTo>
                <a:cubicBezTo>
                  <a:pt x="3406564" y="298007"/>
                  <a:pt x="3395950" y="405936"/>
                  <a:pt x="3418455" y="655548"/>
                </a:cubicBezTo>
                <a:cubicBezTo>
                  <a:pt x="3440960" y="905160"/>
                  <a:pt x="3399224" y="1018619"/>
                  <a:pt x="3418455" y="1285389"/>
                </a:cubicBezTo>
              </a:path>
              <a:path w="3418455" h="1542473" fill="none" stroke="0" extrusionOk="0">
                <a:moveTo>
                  <a:pt x="3161371" y="1542473"/>
                </a:moveTo>
                <a:cubicBezTo>
                  <a:pt x="3179844" y="1491636"/>
                  <a:pt x="3193892" y="1380739"/>
                  <a:pt x="3212788" y="1336806"/>
                </a:cubicBezTo>
                <a:cubicBezTo>
                  <a:pt x="3270727" y="1323607"/>
                  <a:pt x="3333731" y="1310823"/>
                  <a:pt x="3418455" y="1285389"/>
                </a:cubicBezTo>
                <a:cubicBezTo>
                  <a:pt x="3289384" y="1412698"/>
                  <a:pt x="3239359" y="1442984"/>
                  <a:pt x="3161371" y="1542473"/>
                </a:cubicBezTo>
                <a:cubicBezTo>
                  <a:pt x="3037765" y="1568630"/>
                  <a:pt x="2818053" y="1549505"/>
                  <a:pt x="2623938" y="1542473"/>
                </a:cubicBezTo>
                <a:cubicBezTo>
                  <a:pt x="2429823" y="1535441"/>
                  <a:pt x="2273544" y="1534525"/>
                  <a:pt x="2023277" y="1542473"/>
                </a:cubicBezTo>
                <a:cubicBezTo>
                  <a:pt x="1773010" y="1550421"/>
                  <a:pt x="1707853" y="1536542"/>
                  <a:pt x="1485844" y="1542473"/>
                </a:cubicBezTo>
                <a:cubicBezTo>
                  <a:pt x="1263835" y="1548404"/>
                  <a:pt x="1070804" y="1547548"/>
                  <a:pt x="948411" y="1542473"/>
                </a:cubicBezTo>
                <a:cubicBezTo>
                  <a:pt x="826018" y="1537398"/>
                  <a:pt x="389071" y="1502211"/>
                  <a:pt x="0" y="1542473"/>
                </a:cubicBezTo>
                <a:cubicBezTo>
                  <a:pt x="-4536" y="1410635"/>
                  <a:pt x="-20283" y="1230091"/>
                  <a:pt x="0" y="1043740"/>
                </a:cubicBezTo>
                <a:cubicBezTo>
                  <a:pt x="20283" y="857389"/>
                  <a:pt x="11246" y="689774"/>
                  <a:pt x="0" y="514158"/>
                </a:cubicBezTo>
                <a:cubicBezTo>
                  <a:pt x="-11246" y="338542"/>
                  <a:pt x="7543" y="229474"/>
                  <a:pt x="0" y="0"/>
                </a:cubicBezTo>
                <a:cubicBezTo>
                  <a:pt x="221438" y="5025"/>
                  <a:pt x="505654" y="29756"/>
                  <a:pt x="717876" y="0"/>
                </a:cubicBezTo>
                <a:cubicBezTo>
                  <a:pt x="930098" y="-29756"/>
                  <a:pt x="1107511" y="32539"/>
                  <a:pt x="1401567" y="0"/>
                </a:cubicBezTo>
                <a:cubicBezTo>
                  <a:pt x="1695623" y="-32539"/>
                  <a:pt x="1768782" y="-12085"/>
                  <a:pt x="1982704" y="0"/>
                </a:cubicBezTo>
                <a:cubicBezTo>
                  <a:pt x="2196626" y="12085"/>
                  <a:pt x="2384595" y="-19664"/>
                  <a:pt x="2666395" y="0"/>
                </a:cubicBezTo>
                <a:cubicBezTo>
                  <a:pt x="2948195" y="19664"/>
                  <a:pt x="3066014" y="36290"/>
                  <a:pt x="3418455" y="0"/>
                </a:cubicBezTo>
                <a:cubicBezTo>
                  <a:pt x="3393276" y="167050"/>
                  <a:pt x="3443746" y="384527"/>
                  <a:pt x="3418455" y="629841"/>
                </a:cubicBezTo>
                <a:cubicBezTo>
                  <a:pt x="3393164" y="875155"/>
                  <a:pt x="3438012" y="1146203"/>
                  <a:pt x="3418455" y="1285389"/>
                </a:cubicBezTo>
              </a:path>
            </a:pathLst>
          </a:custGeom>
          <a:solidFill>
            <a:srgbClr val="FFFDB5">
              <a:alpha val="50000"/>
            </a:srgbClr>
          </a:solidFill>
          <a:ln>
            <a:extLst>
              <a:ext uri="{C807C97D-BFC1-408E-A445-0C87EB9F89A2}">
                <ask:lineSketchStyleProps xmlns:ask="http://schemas.microsoft.com/office/drawing/2018/sketchyshapes" sd="3505007426">
                  <a:prstGeom prst="foldedCorner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DB</a:t>
            </a:r>
            <a:r>
              <a:rPr lang="ko-KR" altLang="en-US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||</a:t>
            </a:r>
            <a:r>
              <a:rPr lang="ko-KR" altLang="en-US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Cache?</a:t>
            </a:r>
            <a:r>
              <a:rPr lang="ko-KR" altLang="en-US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endParaRPr lang="en-US" altLang="ko-KR" sz="14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DB</a:t>
            </a:r>
            <a:r>
              <a:rPr lang="ko-KR" altLang="en-US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는 </a:t>
            </a:r>
            <a:r>
              <a:rPr lang="en-US" altLang="ko-KR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Disk </a:t>
            </a:r>
            <a:r>
              <a:rPr lang="ko-KR" altLang="en-US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접근이기 때문에 느리다</a:t>
            </a:r>
            <a:r>
              <a:rPr lang="en-US" altLang="ko-KR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따라서 메모리 상에서 동작하는 </a:t>
            </a:r>
            <a:r>
              <a:rPr lang="ko-KR" altLang="en-US" sz="1400" u="sng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캐시가 바람직하다</a:t>
            </a:r>
            <a:r>
              <a:rPr lang="en-US" altLang="ko-KR" sz="1400" u="sng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171490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08DA1-88DE-19F5-E181-8803D55A8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0C5F6FE-03F7-5BD5-DD30-160A76227819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46D3F6-F0FE-7A38-17A1-B25B2E94EB8A}"/>
              </a:ext>
            </a:extLst>
          </p:cNvPr>
          <p:cNvSpPr txBox="1"/>
          <p:nvPr/>
        </p:nvSpPr>
        <p:spPr>
          <a:xfrm>
            <a:off x="193964" y="83203"/>
            <a:ext cx="3844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5.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아키텍처 설계</a:t>
            </a:r>
          </a:p>
        </p:txBody>
      </p:sp>
      <p:pic>
        <p:nvPicPr>
          <p:cNvPr id="12290" name="Picture 2" descr="rate-limiter-arci">
            <a:extLst>
              <a:ext uri="{FF2B5EF4-FFF2-40B4-BE49-F238E27FC236}">
                <a16:creationId xmlns:a16="http://schemas.microsoft.com/office/drawing/2014/main" id="{9007A0BD-033E-FC22-B2E7-C5A7FE952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818" y="2895808"/>
            <a:ext cx="7204363" cy="3108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DD3407-2E0D-1A06-4501-4488FD95DAAA}"/>
              </a:ext>
            </a:extLst>
          </p:cNvPr>
          <p:cNvSpPr txBox="1"/>
          <p:nvPr/>
        </p:nvSpPr>
        <p:spPr>
          <a:xfrm>
            <a:off x="424873" y="960581"/>
            <a:ext cx="8037778" cy="12903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캐시는 빠른 데다가 시간에 기반한 만료 정책을 지원하기 때문에 적합하다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일례로 처리율 제한 장치를 구현할 때 자주 사용되는 메모리 기반 저장장치인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Redis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가 있다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  <a:endParaRPr lang="ko-KR" altLang="en-US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31015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8E9590-A758-EF59-4CAC-D7731E3D9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C5E3D94-38F3-0908-88C5-943743ADA92D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AD1F-9EAF-E0B6-1D4E-7AA1FBD3936D}"/>
              </a:ext>
            </a:extLst>
          </p:cNvPr>
          <p:cNvSpPr txBox="1"/>
          <p:nvPr/>
        </p:nvSpPr>
        <p:spPr>
          <a:xfrm>
            <a:off x="193964" y="83203"/>
            <a:ext cx="3844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5.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아키텍처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DDA52-77FC-3C88-2A90-B59FE1120289}"/>
              </a:ext>
            </a:extLst>
          </p:cNvPr>
          <p:cNvSpPr txBox="1"/>
          <p:nvPr/>
        </p:nvSpPr>
        <p:spPr>
          <a:xfrm>
            <a:off x="443345" y="1062180"/>
            <a:ext cx="11305309" cy="4204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조금 더 상세한 설계를 해보자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1. 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처리율 제한 규칙은 어떻게 만들어지고 어디에 저장되는가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➡️ 일반적으로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Configuration file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형태로 디스크에 저장된다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2. 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처리가 제한된 요청들은 어떻게 처리되는가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➡️ 어떤 요청이 한도 제한에 걸리면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API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는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HTTP 429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응답을 클라이언트에게 보낸다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  <a:b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     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경우에 따라서는 한도 제한에 걸린 메시지를 나중에 처리하기 위해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Queue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에 보관할 수도 있다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 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91734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3635B-36B5-01DE-8DF5-DD9A3AC97C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3B84784-DEB4-591B-968C-104D3351B308}"/>
              </a:ext>
            </a:extLst>
          </p:cNvPr>
          <p:cNvSpPr/>
          <p:nvPr/>
        </p:nvSpPr>
        <p:spPr>
          <a:xfrm>
            <a:off x="822035" y="2538301"/>
            <a:ext cx="9624292" cy="3539226"/>
          </a:xfrm>
          <a:custGeom>
            <a:avLst/>
            <a:gdLst>
              <a:gd name="connsiteX0" fmla="*/ 0 w 9624292"/>
              <a:gd name="connsiteY0" fmla="*/ 0 h 3539226"/>
              <a:gd name="connsiteX1" fmla="*/ 9624292 w 9624292"/>
              <a:gd name="connsiteY1" fmla="*/ 0 h 3539226"/>
              <a:gd name="connsiteX2" fmla="*/ 9624292 w 9624292"/>
              <a:gd name="connsiteY2" fmla="*/ 3539226 h 3539226"/>
              <a:gd name="connsiteX3" fmla="*/ 0 w 9624292"/>
              <a:gd name="connsiteY3" fmla="*/ 3539226 h 3539226"/>
              <a:gd name="connsiteX4" fmla="*/ 0 w 9624292"/>
              <a:gd name="connsiteY4" fmla="*/ 0 h 353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24292" h="3539226" extrusionOk="0">
                <a:moveTo>
                  <a:pt x="0" y="0"/>
                </a:moveTo>
                <a:cubicBezTo>
                  <a:pt x="3816421" y="14098"/>
                  <a:pt x="7088010" y="99297"/>
                  <a:pt x="9624292" y="0"/>
                </a:cubicBezTo>
                <a:cubicBezTo>
                  <a:pt x="9754417" y="1484846"/>
                  <a:pt x="9629576" y="2234811"/>
                  <a:pt x="9624292" y="3539226"/>
                </a:cubicBezTo>
                <a:cubicBezTo>
                  <a:pt x="7927652" y="3611142"/>
                  <a:pt x="4493856" y="3549955"/>
                  <a:pt x="0" y="3539226"/>
                </a:cubicBezTo>
                <a:cubicBezTo>
                  <a:pt x="-32690" y="2504985"/>
                  <a:pt x="-83259" y="1411231"/>
                  <a:pt x="0" y="0"/>
                </a:cubicBezTo>
                <a:close/>
              </a:path>
            </a:pathLst>
          </a:custGeom>
          <a:noFill/>
          <a:ln w="28575">
            <a:extLst>
              <a:ext uri="{C807C97D-BFC1-408E-A445-0C87EB9F89A2}">
                <ask:lineSketchStyleProps xmlns:ask="http://schemas.microsoft.com/office/drawing/2018/sketchyshapes" sd="1653475210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처리율 제한 장치는 다음의 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HTTP Header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를 클라이언트에게 보낼 수 있다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</a:p>
          <a:p>
            <a:endParaRPr lang="en-US" altLang="ko-KR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X-</a:t>
            </a:r>
            <a:r>
              <a:rPr lang="en-US" altLang="ko-KR" sz="1600" dirty="0" err="1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Ratelimit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-Remaining :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윈도 내에 남은 처리 가능 요청의 수 </a:t>
            </a:r>
            <a:endParaRPr lang="en-US" altLang="ko-KR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endParaRPr lang="en-US" altLang="ko-KR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X-</a:t>
            </a:r>
            <a:r>
              <a:rPr lang="en-US" altLang="ko-KR" sz="1600" dirty="0" err="1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Ratelimit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-Limit :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매 윈도마다 클라이언트가 전송할 수 있는 요청의 수 </a:t>
            </a:r>
            <a:endParaRPr lang="en-US" altLang="ko-KR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X-</a:t>
            </a:r>
            <a:r>
              <a:rPr lang="en-US" altLang="ko-KR" sz="1600" dirty="0" err="1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Ratelimit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-Retry-After :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한도 제한에 걸리지 않으려면 몇 초 뒤에 요청을 다시 보내야 하는지  알림</a:t>
            </a:r>
            <a:endParaRPr lang="en-US" altLang="ko-KR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➡️ 사용자가 너무 많은 요청을 보내면 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429 too many requests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오류를 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X-</a:t>
            </a:r>
            <a:r>
              <a:rPr lang="en-US" altLang="ko-KR" sz="1600" dirty="0" err="1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Ratelimit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-Retry-After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헤더와 </a:t>
            </a:r>
            <a:endParaRPr lang="en-US" altLang="ko-KR" sz="1600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     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함께 반환하도록 한다</a:t>
            </a:r>
            <a:r>
              <a:rPr lang="en-US" altLang="ko-KR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  <a:r>
              <a:rPr lang="ko-KR" altLang="en-US" sz="1600" dirty="0">
                <a:solidFill>
                  <a:schemeClr val="tx1"/>
                </a:solidFill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endParaRPr lang="en-US" altLang="ko-KR" dirty="0">
              <a:solidFill>
                <a:schemeClr val="tx1"/>
              </a:solidFill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854F19A-BA2C-4613-BEE7-46C3C1B756FC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25ADA2-EACE-0900-B087-96B323D1E50B}"/>
              </a:ext>
            </a:extLst>
          </p:cNvPr>
          <p:cNvSpPr txBox="1"/>
          <p:nvPr/>
        </p:nvSpPr>
        <p:spPr>
          <a:xfrm>
            <a:off x="193964" y="83203"/>
            <a:ext cx="3844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5.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아키텍처 설계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77B60-B9D1-C851-DB27-09E7EB7805E7}"/>
              </a:ext>
            </a:extLst>
          </p:cNvPr>
          <p:cNvSpPr txBox="1"/>
          <p:nvPr/>
        </p:nvSpPr>
        <p:spPr>
          <a:xfrm>
            <a:off x="443345" y="1062180"/>
            <a:ext cx="11305309" cy="1895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클라이언트는 자기 요청이 처리율 제한에 걸리고 있는지를 어떻게 감지할까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자신의 요청이 처리율 제한에 걸리기까지 얼마나 많은 요청을 보냈는지 어떻게 알 수 있을까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408C6EB-0849-E886-B676-497193656E97}"/>
              </a:ext>
            </a:extLst>
          </p:cNvPr>
          <p:cNvSpPr/>
          <p:nvPr/>
        </p:nvSpPr>
        <p:spPr>
          <a:xfrm>
            <a:off x="729671" y="2213331"/>
            <a:ext cx="2937164" cy="649941"/>
          </a:xfrm>
          <a:prstGeom prst="roundRect">
            <a:avLst>
              <a:gd name="adj" fmla="val 3514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HTTP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Response Header</a:t>
            </a:r>
            <a:endParaRPr lang="ko-KR" altLang="en-US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0403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162C0-B4AE-CC77-C18E-3E0DBAC11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A99E183-7435-C88E-ED35-40FD490EA2FB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DCB8D-499A-BDEB-F86F-5B125AE8FB2E}"/>
              </a:ext>
            </a:extLst>
          </p:cNvPr>
          <p:cNvSpPr txBox="1"/>
          <p:nvPr/>
        </p:nvSpPr>
        <p:spPr>
          <a:xfrm>
            <a:off x="193964" y="83203"/>
            <a:ext cx="3844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5.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아키텍처 설계</a:t>
            </a:r>
          </a:p>
        </p:txBody>
      </p:sp>
      <p:pic>
        <p:nvPicPr>
          <p:cNvPr id="14338" name="Picture 2" descr="rate-limiter-arci-2">
            <a:extLst>
              <a:ext uri="{FF2B5EF4-FFF2-40B4-BE49-F238E27FC236}">
                <a16:creationId xmlns:a16="http://schemas.microsoft.com/office/drawing/2014/main" id="{E51213C2-4489-CD65-3E18-E673B8AE8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28" y="758781"/>
            <a:ext cx="6963219" cy="5914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F4DE146-C9B5-F26C-E23C-8B1857DFDA33}"/>
              </a:ext>
            </a:extLst>
          </p:cNvPr>
          <p:cNvSpPr/>
          <p:nvPr/>
        </p:nvSpPr>
        <p:spPr>
          <a:xfrm>
            <a:off x="4350327" y="1043709"/>
            <a:ext cx="2373746" cy="1911927"/>
          </a:xfrm>
          <a:prstGeom prst="roundRect">
            <a:avLst/>
          </a:prstGeom>
          <a:noFill/>
          <a:ln w="5715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굽음 8">
            <a:extLst>
              <a:ext uri="{FF2B5EF4-FFF2-40B4-BE49-F238E27FC236}">
                <a16:creationId xmlns:a16="http://schemas.microsoft.com/office/drawing/2014/main" id="{77CFB273-07CA-C684-11B0-5E406D1AC1FC}"/>
              </a:ext>
            </a:extLst>
          </p:cNvPr>
          <p:cNvSpPr/>
          <p:nvPr/>
        </p:nvSpPr>
        <p:spPr>
          <a:xfrm>
            <a:off x="6400800" y="544868"/>
            <a:ext cx="397164" cy="498841"/>
          </a:xfrm>
          <a:prstGeom prst="bentArrow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DDCEBC-410F-0D3C-0197-75B296E7AAD5}"/>
              </a:ext>
            </a:extLst>
          </p:cNvPr>
          <p:cNvSpPr txBox="1"/>
          <p:nvPr/>
        </p:nvSpPr>
        <p:spPr>
          <a:xfrm>
            <a:off x="6797964" y="344047"/>
            <a:ext cx="3506694" cy="1024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처리율 제한 규칙은 디스크에 보관</a:t>
            </a:r>
            <a:endParaRPr lang="en-US" altLang="ko-KR" sz="14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작업 프로세스 </a:t>
            </a:r>
            <a:r>
              <a:rPr lang="en-US" altLang="ko-KR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(worker)</a:t>
            </a: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는 수시로 규칙을 디스크에서 읽어 캐시에 저장한다</a:t>
            </a:r>
            <a:r>
              <a:rPr lang="en-US" altLang="ko-KR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endParaRPr lang="ko-KR" altLang="en-US" sz="12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8488540-CF2F-6263-9E21-46F7F88A5A61}"/>
              </a:ext>
            </a:extLst>
          </p:cNvPr>
          <p:cNvSpPr/>
          <p:nvPr/>
        </p:nvSpPr>
        <p:spPr>
          <a:xfrm>
            <a:off x="2346036" y="1946564"/>
            <a:ext cx="2978728" cy="2930236"/>
          </a:xfrm>
          <a:prstGeom prst="roundRect">
            <a:avLst/>
          </a:prstGeom>
          <a:noFill/>
          <a:ln w="571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47F2EBF3-1963-A83D-C937-FF51C1C161C5}"/>
              </a:ext>
            </a:extLst>
          </p:cNvPr>
          <p:cNvSpPr/>
          <p:nvPr/>
        </p:nvSpPr>
        <p:spPr>
          <a:xfrm>
            <a:off x="5324764" y="3677479"/>
            <a:ext cx="604981" cy="21243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41BE63-5873-1037-C69A-B9F6A13E8A8F}"/>
              </a:ext>
            </a:extLst>
          </p:cNvPr>
          <p:cNvSpPr txBox="1"/>
          <p:nvPr/>
        </p:nvSpPr>
        <p:spPr>
          <a:xfrm>
            <a:off x="6095999" y="3585219"/>
            <a:ext cx="5412510" cy="1670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처리율 제한 미들웨어는 제한 규칙을 캐시에서 가져온다</a:t>
            </a:r>
            <a:r>
              <a:rPr lang="en-US" altLang="ko-KR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카운터 및 마지막 요청의 </a:t>
            </a:r>
            <a:r>
              <a:rPr lang="en-US" altLang="ko-KR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timestamp</a:t>
            </a: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는 </a:t>
            </a:r>
            <a:r>
              <a:rPr lang="en-US" altLang="ko-KR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Redis </a:t>
            </a: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캐시에서 가져온다</a:t>
            </a:r>
            <a:r>
              <a:rPr lang="en-US" altLang="ko-KR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가져온 규칙과 값들에 근거하여 해당 미들웨어는 </a:t>
            </a:r>
            <a:br>
              <a:rPr lang="en-US" altLang="ko-KR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</a:br>
            <a:r>
              <a: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해당 요청을 허용할지 거부할지 결정한다</a:t>
            </a:r>
            <a:r>
              <a:rPr lang="en-US" altLang="ko-KR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  <a:endParaRPr lang="ko-KR" altLang="en-US" sz="12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61434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>
          <a:extLst>
            <a:ext uri="{FF2B5EF4-FFF2-40B4-BE49-F238E27FC236}">
              <a16:creationId xmlns:a16="http://schemas.microsoft.com/office/drawing/2014/main" id="{0A732980-F7E8-A181-276C-3F6752B2B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>
            <a:extLst>
              <a:ext uri="{FF2B5EF4-FFF2-40B4-BE49-F238E27FC236}">
                <a16:creationId xmlns:a16="http://schemas.microsoft.com/office/drawing/2014/main" id="{642CCF26-17C3-090D-BEF7-DFA7AB8307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3467" y="4437400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ko-KR" altLang="en-US" sz="50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분산 환경에서의 </a:t>
            </a:r>
            <a:br>
              <a:rPr lang="en-US" altLang="ko-KR" sz="50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</a:br>
            <a:r>
              <a:rPr lang="ko-KR" altLang="en-US" sz="50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처리율 제한 장치 구현</a:t>
            </a:r>
            <a:endParaRPr sz="5000" dirty="0">
              <a:latin typeface="해피니스 산스 인쇄용 타이틀" panose="02000900000000000000" pitchFamily="2" charset="-127"/>
              <a:ea typeface="해피니스 산스 인쇄용 타이틀" panose="02000900000000000000" pitchFamily="2" charset="-127"/>
            </a:endParaRPr>
          </a:p>
        </p:txBody>
      </p:sp>
      <p:sp>
        <p:nvSpPr>
          <p:cNvPr id="235" name="Google Shape;235;p39">
            <a:extLst>
              <a:ext uri="{FF2B5EF4-FFF2-40B4-BE49-F238E27FC236}">
                <a16:creationId xmlns:a16="http://schemas.microsoft.com/office/drawing/2014/main" id="{538CB048-9B0D-BFA8-8573-8E368CC1C87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53467" y="2765667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06</a:t>
            </a:r>
            <a:endParaRPr dirty="0"/>
          </a:p>
        </p:txBody>
      </p:sp>
      <p:cxnSp>
        <p:nvCxnSpPr>
          <p:cNvPr id="237" name="Google Shape;237;p3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77D4BF3-CFC9-ADC2-1BB2-D98437279ADB}"/>
              </a:ext>
            </a:extLst>
          </p:cNvPr>
          <p:cNvCxnSpPr/>
          <p:nvPr/>
        </p:nvCxnSpPr>
        <p:spPr>
          <a:xfrm>
            <a:off x="953467" y="972133"/>
            <a:ext cx="64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710209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1DA06C-73EA-E54D-9497-28539587D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099CE3B-73F9-A56E-473C-9ECFB773B657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2F3B1B-920F-B048-997A-A92A1249015E}"/>
              </a:ext>
            </a:extLst>
          </p:cNvPr>
          <p:cNvSpPr txBox="1"/>
          <p:nvPr/>
        </p:nvSpPr>
        <p:spPr>
          <a:xfrm>
            <a:off x="193964" y="83203"/>
            <a:ext cx="5404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6.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분산 환경에서의 처리율 제한 장치 구현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6D546F-167A-01E6-64C1-7575D4717FC8}"/>
              </a:ext>
            </a:extLst>
          </p:cNvPr>
          <p:cNvSpPr txBox="1"/>
          <p:nvPr/>
        </p:nvSpPr>
        <p:spPr>
          <a:xfrm>
            <a:off x="443345" y="1062180"/>
            <a:ext cx="11305309" cy="2721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단일 서버를 지원하는 처리율 제한 장치를 구현하는 것은 어렵지 않다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하지만 여러 대의 서버와 병렬 스레드를 지원하도록 시스템을 확장하는 것은 또 다른 문제이다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두 가지의 어려운 문제가 존재한다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경쟁 조건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( race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condition 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동기화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( synchronization ) </a:t>
            </a:r>
          </a:p>
        </p:txBody>
      </p:sp>
    </p:spTree>
    <p:extLst>
      <p:ext uri="{BB962C8B-B14F-4D97-AF65-F5344CB8AC3E}">
        <p14:creationId xmlns:p14="http://schemas.microsoft.com/office/powerpoint/2010/main" val="508798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901317-EF8A-5EAE-452D-0E0E9621B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9796FF3-432C-682A-601B-8462CDBA0A02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F46EC5-384F-A3AE-F940-4AAE524D190E}"/>
              </a:ext>
            </a:extLst>
          </p:cNvPr>
          <p:cNvSpPr txBox="1"/>
          <p:nvPr/>
        </p:nvSpPr>
        <p:spPr>
          <a:xfrm>
            <a:off x="193964" y="83203"/>
            <a:ext cx="54361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1. </a:t>
            </a:r>
            <a:r>
              <a:rPr lang="ko-KR" altLang="en-US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장치 </a:t>
            </a:r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(Rate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Limiter)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란</a:t>
            </a:r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?</a:t>
            </a:r>
            <a:endParaRPr lang="ko-KR" altLang="en-US" sz="24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pic>
        <p:nvPicPr>
          <p:cNvPr id="1026" name="Picture 2" descr="API Rate Limiting 101. Learn the Essentials of API Rate… | by Suraj Shende  | Medium">
            <a:extLst>
              <a:ext uri="{FF2B5EF4-FFF2-40B4-BE49-F238E27FC236}">
                <a16:creationId xmlns:a16="http://schemas.microsoft.com/office/drawing/2014/main" id="{2E5E7D6B-CA89-0886-3EF1-78BD2DE4B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347" y="3429000"/>
            <a:ext cx="7355932" cy="2763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4AD4356-8A5D-4423-19DB-BC31441D8E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7" t="12369" r="6493" b="10884"/>
          <a:stretch/>
        </p:blipFill>
        <p:spPr bwMode="auto">
          <a:xfrm>
            <a:off x="4661211" y="1147651"/>
            <a:ext cx="3702204" cy="2168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30920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B85CF-948A-4AFB-65C4-41C9DA468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7A10D00-EB02-B299-6D2D-649DE6DDC439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97654C-B758-CE99-09E5-2B6B261C3D22}"/>
              </a:ext>
            </a:extLst>
          </p:cNvPr>
          <p:cNvSpPr txBox="1"/>
          <p:nvPr/>
        </p:nvSpPr>
        <p:spPr>
          <a:xfrm>
            <a:off x="193964" y="83203"/>
            <a:ext cx="5404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6.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분산 환경에서의 처리율 제한 장치 구현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181A54-A538-7B65-5037-DAD71654D05B}"/>
              </a:ext>
            </a:extLst>
          </p:cNvPr>
          <p:cNvSpPr txBox="1"/>
          <p:nvPr/>
        </p:nvSpPr>
        <p:spPr>
          <a:xfrm>
            <a:off x="443345" y="886690"/>
            <a:ext cx="1921163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경쟁 조건 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pic>
        <p:nvPicPr>
          <p:cNvPr id="15362" name="Picture 2" descr="race-condition">
            <a:extLst>
              <a:ext uri="{FF2B5EF4-FFF2-40B4-BE49-F238E27FC236}">
                <a16:creationId xmlns:a16="http://schemas.microsoft.com/office/drawing/2014/main" id="{9761EEB9-10B5-D527-38D5-07474B30B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778" y="1907068"/>
            <a:ext cx="6851601" cy="3554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04097B9-99C3-D75A-7375-A2F6E266807A}"/>
              </a:ext>
            </a:extLst>
          </p:cNvPr>
          <p:cNvSpPr/>
          <p:nvPr/>
        </p:nvSpPr>
        <p:spPr>
          <a:xfrm>
            <a:off x="7159195" y="4768891"/>
            <a:ext cx="1450109" cy="615661"/>
          </a:xfrm>
          <a:prstGeom prst="round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D6DDDD7-5067-E950-C8CA-6C57534E3DB8}"/>
              </a:ext>
            </a:extLst>
          </p:cNvPr>
          <p:cNvCxnSpPr/>
          <p:nvPr/>
        </p:nvCxnSpPr>
        <p:spPr>
          <a:xfrm>
            <a:off x="4129667" y="4510273"/>
            <a:ext cx="67425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E91E5F6-0779-2AAA-A7AB-5EBC905CC643}"/>
              </a:ext>
            </a:extLst>
          </p:cNvPr>
          <p:cNvCxnSpPr/>
          <p:nvPr/>
        </p:nvCxnSpPr>
        <p:spPr>
          <a:xfrm>
            <a:off x="6369486" y="5189147"/>
            <a:ext cx="67425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08BD47BE-F512-0F78-F6EE-FB6F691DFE4A}"/>
              </a:ext>
            </a:extLst>
          </p:cNvPr>
          <p:cNvSpPr/>
          <p:nvPr/>
        </p:nvSpPr>
        <p:spPr>
          <a:xfrm>
            <a:off x="7233085" y="5541855"/>
            <a:ext cx="618837" cy="261304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291ABA-84D5-D0E1-427B-F131AE687F4B}"/>
              </a:ext>
            </a:extLst>
          </p:cNvPr>
          <p:cNvSpPr txBox="1"/>
          <p:nvPr/>
        </p:nvSpPr>
        <p:spPr>
          <a:xfrm>
            <a:off x="7849296" y="5503230"/>
            <a:ext cx="20521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경쟁 조건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issue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발생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!!</a:t>
            </a:r>
            <a:endParaRPr lang="ko-KR" altLang="en-US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43897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F1DA9-AC93-7E00-3405-16B3D5B02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F65A9D2-F4D3-40BC-71B9-5A97CADB51E1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34B603-9992-497A-CAD3-2E93C2C851F4}"/>
              </a:ext>
            </a:extLst>
          </p:cNvPr>
          <p:cNvSpPr txBox="1"/>
          <p:nvPr/>
        </p:nvSpPr>
        <p:spPr>
          <a:xfrm>
            <a:off x="193964" y="83203"/>
            <a:ext cx="5404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6.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분산 환경에서의 처리율 제한 장치 구현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4AD0E8-ECDD-152D-BA8F-6B3A26758B78}"/>
              </a:ext>
            </a:extLst>
          </p:cNvPr>
          <p:cNvSpPr txBox="1"/>
          <p:nvPr/>
        </p:nvSpPr>
        <p:spPr>
          <a:xfrm>
            <a:off x="443345" y="886690"/>
            <a:ext cx="1921163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경쟁 조건 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B212C46-9666-62D2-E9D5-4251F7C00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899558"/>
              </p:ext>
            </p:extLst>
          </p:nvPr>
        </p:nvGraphicFramePr>
        <p:xfrm>
          <a:off x="757382" y="2356719"/>
          <a:ext cx="10178472" cy="31481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654">
                  <a:extLst>
                    <a:ext uri="{9D8B030D-6E8A-4147-A177-3AD203B41FA5}">
                      <a16:colId xmlns:a16="http://schemas.microsoft.com/office/drawing/2014/main" val="859052749"/>
                    </a:ext>
                  </a:extLst>
                </a:gridCol>
                <a:gridCol w="3032606">
                  <a:extLst>
                    <a:ext uri="{9D8B030D-6E8A-4147-A177-3AD203B41FA5}">
                      <a16:colId xmlns:a16="http://schemas.microsoft.com/office/drawing/2014/main" val="3681063606"/>
                    </a:ext>
                  </a:extLst>
                </a:gridCol>
                <a:gridCol w="3032606">
                  <a:extLst>
                    <a:ext uri="{9D8B030D-6E8A-4147-A177-3AD203B41FA5}">
                      <a16:colId xmlns:a16="http://schemas.microsoft.com/office/drawing/2014/main" val="501982537"/>
                    </a:ext>
                  </a:extLst>
                </a:gridCol>
                <a:gridCol w="3032606">
                  <a:extLst>
                    <a:ext uri="{9D8B030D-6E8A-4147-A177-3AD203B41FA5}">
                      <a16:colId xmlns:a16="http://schemas.microsoft.com/office/drawing/2014/main" val="3772836165"/>
                    </a:ext>
                  </a:extLst>
                </a:gridCol>
              </a:tblGrid>
              <a:tr h="842463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방법</a:t>
                      </a:r>
                    </a:p>
                  </a:txBody>
                  <a:tcPr anchor="ctr"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Lock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</a:txBody>
                  <a:tcPr anchor="ctr"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Lua Script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</a:txBody>
                  <a:tcPr anchor="ctr"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Sorted Set 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</a:b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(Redis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의 자료구조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)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</a:txBody>
                  <a:tcPr anchor="ctr"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710326"/>
                  </a:ext>
                </a:extLst>
              </a:tr>
              <a:tr h="2305690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특징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대표적인 경쟁 조건 문제의 해결책</a:t>
                      </a:r>
                      <a:endParaRPr lang="en-US" altLang="ko-KR" sz="14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4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시스템의 성능이 저하될 수 있음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Lua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 프로그래밍 언어로 작성된 </a:t>
                      </a:r>
                      <a:br>
                        <a:rPr lang="en-US" altLang="ko-KR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</a:b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사용자 지정 스크립트</a:t>
                      </a:r>
                      <a:br>
                        <a:rPr lang="en-US" altLang="ko-KR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</a:br>
                      <a:endParaRPr lang="en-US" altLang="ko-KR" sz="14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Redis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내에서 복잡한 </a:t>
                      </a:r>
                      <a:r>
                        <a:rPr lang="ko-KR" altLang="en-US" sz="1400" b="0" u="sng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작업을 </a:t>
                      </a:r>
                      <a:br>
                        <a:rPr lang="en-US" altLang="ko-KR" sz="1400" b="0" u="sng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</a:br>
                      <a:r>
                        <a:rPr lang="en-US" altLang="ko-KR" sz="1400" b="0" u="sng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Atomic </a:t>
                      </a:r>
                      <a:r>
                        <a:rPr lang="ko-KR" altLang="en-US" sz="1400" b="0" u="sng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하게 수행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우선 순위 처리가 가능</a:t>
                      </a:r>
                      <a:endParaRPr lang="en-US" altLang="ko-KR" sz="14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4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특정 점수 범위 내의 요소들을 </a:t>
                      </a:r>
                      <a:br>
                        <a:rPr lang="en-US" altLang="ko-KR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</a:b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효율적으로 조회할 수 있어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 </a:t>
                      </a:r>
                      <a:br>
                        <a:rPr lang="en-US" altLang="ko-KR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</a:b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시간 기반의 작업 스케줄에 유용</a:t>
                      </a:r>
                      <a:endParaRPr lang="en-US" altLang="ko-KR" sz="14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4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주로 </a:t>
                      </a:r>
                      <a:r>
                        <a:rPr lang="ko-KR" altLang="en-US" sz="1400" b="0" u="sng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슬라이딩 윈도우 로그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를 </a:t>
                      </a:r>
                      <a:br>
                        <a:rPr lang="en-US" altLang="ko-KR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</a:b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해피니스 산스 인쇄용 레귤러" panose="02000500000000000000" pitchFamily="2" charset="-127"/>
                          <a:ea typeface="해피니스 산스 인쇄용 레귤러" panose="02000500000000000000" pitchFamily="2" charset="-127"/>
                        </a:rPr>
                        <a:t>구현할 때 사용</a:t>
                      </a:r>
                      <a:endParaRPr lang="en-US" altLang="ko-KR" sz="14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  <a:p>
                      <a:pPr marL="285750" lvl="0" indent="-2857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400" b="0" dirty="0">
                        <a:solidFill>
                          <a:schemeClr val="tx1"/>
                        </a:solidFill>
                        <a:latin typeface="해피니스 산스 인쇄용 레귤러" panose="02000500000000000000" pitchFamily="2" charset="-127"/>
                        <a:ea typeface="해피니스 산스 인쇄용 레귤러" panose="02000500000000000000" pitchFamily="2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11217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D56D6E4-38B6-C818-3DE1-D597B221EB81}"/>
              </a:ext>
            </a:extLst>
          </p:cNvPr>
          <p:cNvSpPr txBox="1"/>
          <p:nvPr/>
        </p:nvSpPr>
        <p:spPr>
          <a:xfrm>
            <a:off x="720435" y="1893454"/>
            <a:ext cx="32789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-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경쟁 조건을 해결하는 방법들</a:t>
            </a:r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6B67BFF4-2452-9E0F-B4FC-51FCDB8A57AE}"/>
              </a:ext>
            </a:extLst>
          </p:cNvPr>
          <p:cNvSpPr/>
          <p:nvPr/>
        </p:nvSpPr>
        <p:spPr>
          <a:xfrm>
            <a:off x="3044283" y="5504872"/>
            <a:ext cx="457200" cy="423747"/>
          </a:xfrm>
          <a:prstGeom prst="downArrow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882531-8E1C-4F26-12B2-3DF4D5D37004}"/>
              </a:ext>
            </a:extLst>
          </p:cNvPr>
          <p:cNvSpPr txBox="1"/>
          <p:nvPr/>
        </p:nvSpPr>
        <p:spPr>
          <a:xfrm>
            <a:off x="2453155" y="5928619"/>
            <a:ext cx="16394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잘 사용하지 않음</a:t>
            </a:r>
            <a:endParaRPr lang="ko-KR" altLang="en-US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88917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2FB38C-D776-C6E0-21DC-1C444C17C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434D369-109B-3949-060C-6C48B99193B1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E6029E-CC79-B4C3-855C-7B3611DAF13D}"/>
              </a:ext>
            </a:extLst>
          </p:cNvPr>
          <p:cNvSpPr txBox="1"/>
          <p:nvPr/>
        </p:nvSpPr>
        <p:spPr>
          <a:xfrm>
            <a:off x="193964" y="83203"/>
            <a:ext cx="5404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6.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분산 환경에서의 처리율 제한 장치 구현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974445-ECA1-7B79-51E3-DBD27F682C01}"/>
              </a:ext>
            </a:extLst>
          </p:cNvPr>
          <p:cNvSpPr txBox="1"/>
          <p:nvPr/>
        </p:nvSpPr>
        <p:spPr>
          <a:xfrm>
            <a:off x="443345" y="886690"/>
            <a:ext cx="1921163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동기화 이슈 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pic>
        <p:nvPicPr>
          <p:cNvPr id="2050" name="Picture 2" descr="sync-issue">
            <a:extLst>
              <a:ext uri="{FF2B5EF4-FFF2-40B4-BE49-F238E27FC236}">
                <a16:creationId xmlns:a16="http://schemas.microsoft.com/office/drawing/2014/main" id="{0D584033-AA0A-A64B-DC59-A46DE0FF32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85" b="5866"/>
          <a:stretch/>
        </p:blipFill>
        <p:spPr bwMode="auto">
          <a:xfrm>
            <a:off x="1102959" y="4110253"/>
            <a:ext cx="9278827" cy="270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032408-4C50-7EE7-D7C5-D1C76CABDDE3}"/>
              </a:ext>
            </a:extLst>
          </p:cNvPr>
          <p:cNvSpPr txBox="1"/>
          <p:nvPr/>
        </p:nvSpPr>
        <p:spPr>
          <a:xfrm>
            <a:off x="443345" y="1492811"/>
            <a:ext cx="11305309" cy="2511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만약 한 대의 처리율 제한 장치 서버로는 충분하지 않아 여러 대의 처리율 제한 장치를 써야 하면 어떤 문제가 발생할까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동기화 문제 발생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처리율 제한 장치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1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과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2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는 항상 같은 상태를 유지하여야 한다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web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계층의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state-less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관련 문제 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처음 요청을 보낸 후 다음 요청을 보낼 때 각기 다른 제한 장치로 보낼 수도 있다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(Pic. right)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5578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97AA47-76E2-8F10-70E7-3807B3539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84851B3-FE16-050F-A8BD-0F5C4BC2D854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EFFCF2-CB4C-B7B1-6B4B-07A6630C29FD}"/>
              </a:ext>
            </a:extLst>
          </p:cNvPr>
          <p:cNvSpPr txBox="1"/>
          <p:nvPr/>
        </p:nvSpPr>
        <p:spPr>
          <a:xfrm>
            <a:off x="193964" y="83203"/>
            <a:ext cx="5404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6.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분산 환경에서의 처리율 제한 장치 구현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F599F6-54DC-D652-584E-8175199AFE26}"/>
              </a:ext>
            </a:extLst>
          </p:cNvPr>
          <p:cNvSpPr txBox="1"/>
          <p:nvPr/>
        </p:nvSpPr>
        <p:spPr>
          <a:xfrm>
            <a:off x="443345" y="886690"/>
            <a:ext cx="1921163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동기화 이슈 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pic>
        <p:nvPicPr>
          <p:cNvPr id="3074" name="Picture 2" descr="sync-issue">
            <a:extLst>
              <a:ext uri="{FF2B5EF4-FFF2-40B4-BE49-F238E27FC236}">
                <a16:creationId xmlns:a16="http://schemas.microsoft.com/office/drawing/2014/main" id="{DD9F8AB6-C91D-CDD3-BF60-D8ABE206E4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366" y="3429000"/>
            <a:ext cx="7463449" cy="3207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47A094-8A59-8219-6324-A7334899815E}"/>
              </a:ext>
            </a:extLst>
          </p:cNvPr>
          <p:cNvSpPr txBox="1"/>
          <p:nvPr/>
        </p:nvSpPr>
        <p:spPr>
          <a:xfrm>
            <a:off x="443345" y="1492811"/>
            <a:ext cx="11305309" cy="238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해결책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1.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고정 세션을 활용하여 클라이언트로부터의 요청을 항상 같은 처리율 제한 장치로 보낼 수 있도록 하기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➡️ </a:t>
            </a:r>
            <a:r>
              <a:rPr lang="ko-KR" altLang="en-US" sz="1600" dirty="0" err="1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비추천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why? )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규모면에서 확장 가능하지도 않고 유연하지도 않기 때문이다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해결책 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2. Redis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와 같은 중앙 집중형 데이터 저장소 사용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➡️ 추천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!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5" name="화살표: 굽음 4">
            <a:extLst>
              <a:ext uri="{FF2B5EF4-FFF2-40B4-BE49-F238E27FC236}">
                <a16:creationId xmlns:a16="http://schemas.microsoft.com/office/drawing/2014/main" id="{1BC9F490-86C8-6BF2-DACD-970D7009E49E}"/>
              </a:ext>
            </a:extLst>
          </p:cNvPr>
          <p:cNvSpPr/>
          <p:nvPr/>
        </p:nvSpPr>
        <p:spPr>
          <a:xfrm rot="5400000">
            <a:off x="5413167" y="3189249"/>
            <a:ext cx="356744" cy="479503"/>
          </a:xfrm>
          <a:prstGeom prst="ben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1692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8BB9CD-83E7-91D7-7878-2F35DC70B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2B90D5-B466-F7C0-DA9F-E331F7AE663D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2135D9-90BC-8ABA-6032-6A4E9F623308}"/>
              </a:ext>
            </a:extLst>
          </p:cNvPr>
          <p:cNvSpPr txBox="1"/>
          <p:nvPr/>
        </p:nvSpPr>
        <p:spPr>
          <a:xfrm>
            <a:off x="193964" y="83203"/>
            <a:ext cx="5404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6.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분산 환경에서의 처리율 제한 장치 구현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6E36A2-D46F-D587-E593-FA0734E4DFA6}"/>
              </a:ext>
            </a:extLst>
          </p:cNvPr>
          <p:cNvSpPr txBox="1"/>
          <p:nvPr/>
        </p:nvSpPr>
        <p:spPr>
          <a:xfrm>
            <a:off x="443345" y="1158274"/>
            <a:ext cx="113053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구현을 해보자</a:t>
            </a: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!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다음 시간에 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with JWT, Spring Security Filter, Redis, Token Bucket  Algorithm(Bucket4j)</a:t>
            </a:r>
          </a:p>
          <a:p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1888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EFC327-6EF3-A53E-FA71-296D64DD4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D5FD664-DEC0-E7E5-4B4E-2AF155AAB6A8}"/>
              </a:ext>
            </a:extLst>
          </p:cNvPr>
          <p:cNvSpPr/>
          <p:nvPr/>
        </p:nvSpPr>
        <p:spPr>
          <a:xfrm>
            <a:off x="4359564" y="1570182"/>
            <a:ext cx="3131127" cy="323273"/>
          </a:xfrm>
          <a:prstGeom prst="rect">
            <a:avLst/>
          </a:prstGeom>
          <a:solidFill>
            <a:srgbClr val="FCF4B8">
              <a:alpha val="5568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8831649-E9A4-30BD-11AC-891C3B67A752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5588C9-C0D1-896F-3C47-57C8584CD320}"/>
              </a:ext>
            </a:extLst>
          </p:cNvPr>
          <p:cNvSpPr txBox="1"/>
          <p:nvPr/>
        </p:nvSpPr>
        <p:spPr>
          <a:xfrm>
            <a:off x="193964" y="83203"/>
            <a:ext cx="54361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1. </a:t>
            </a:r>
            <a:r>
              <a:rPr lang="ko-KR" altLang="en-US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장치 </a:t>
            </a:r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(Rate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Limiter)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란</a:t>
            </a:r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?</a:t>
            </a:r>
            <a:endParaRPr lang="ko-KR" altLang="en-US" sz="24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613961-B198-4F2C-A2DF-1C184327C3F3}"/>
              </a:ext>
            </a:extLst>
          </p:cNvPr>
          <p:cNvSpPr txBox="1"/>
          <p:nvPr/>
        </p:nvSpPr>
        <p:spPr>
          <a:xfrm>
            <a:off x="378691" y="1052945"/>
            <a:ext cx="11120582" cy="4614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네트워크 시스템에서 </a:t>
            </a:r>
            <a:r>
              <a:rPr lang="ko-KR" altLang="en-US" u="sng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처리율 제한 </a:t>
            </a:r>
            <a:r>
              <a:rPr lang="ko-KR" altLang="en-US" u="sng" dirty="0" err="1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장치</a:t>
            </a:r>
            <a:r>
              <a:rPr lang="ko-KR" altLang="en-US" dirty="0" err="1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란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클라이언트 또는 서비스가 보내는 트래픽의 처리율을 제어하기 위한 장치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						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HTTP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에서의 처리율 제한 장치</a:t>
            </a:r>
            <a:endParaRPr lang="en-US" altLang="ko-KR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특정 기간 내 전송되는 클라이언트의 요청 횟수를 제한 </a:t>
            </a:r>
            <a:endParaRPr lang="en-US" altLang="ko-KR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API 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요청 횟수가 제한 장치에 정의된 임계치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(threshold)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를 넘어서면 추가로 도달한 모든 호출은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Block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Some Examples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사용자는 초당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2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회 이상 새 글을 올릴 수 없다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같은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IP 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주소로는 하루에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10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개 이상의 계정을 생성할 수 없다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같은 디바이스로는 주당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5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회 이상의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reward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를 요청할 수 없다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087935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>
          <a:extLst>
            <a:ext uri="{FF2B5EF4-FFF2-40B4-BE49-F238E27FC236}">
              <a16:creationId xmlns:a16="http://schemas.microsoft.com/office/drawing/2014/main" id="{306517BA-2EC6-5106-92BA-16B24167F3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>
            <a:extLst>
              <a:ext uri="{FF2B5EF4-FFF2-40B4-BE49-F238E27FC236}">
                <a16:creationId xmlns:a16="http://schemas.microsoft.com/office/drawing/2014/main" id="{7A463010-252F-256C-048F-A58295A81B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3467" y="4437400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ko-KR" altLang="en-US" sz="50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처리율 제한 장치를 두면 좋은 점</a:t>
            </a:r>
            <a:endParaRPr sz="5000" dirty="0">
              <a:latin typeface="해피니스 산스 인쇄용 타이틀" panose="02000900000000000000" pitchFamily="2" charset="-127"/>
              <a:ea typeface="해피니스 산스 인쇄용 타이틀" panose="02000900000000000000" pitchFamily="2" charset="-127"/>
            </a:endParaRPr>
          </a:p>
        </p:txBody>
      </p:sp>
      <p:sp>
        <p:nvSpPr>
          <p:cNvPr id="235" name="Google Shape;235;p39">
            <a:extLst>
              <a:ext uri="{FF2B5EF4-FFF2-40B4-BE49-F238E27FC236}">
                <a16:creationId xmlns:a16="http://schemas.microsoft.com/office/drawing/2014/main" id="{8A6A6999-D7A9-5BDF-977B-50895BE218C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53467" y="2765667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cxnSp>
        <p:nvCxnSpPr>
          <p:cNvPr id="237" name="Google Shape;237;p3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63613E5-02EB-16FA-6A28-22A0130231DB}"/>
              </a:ext>
            </a:extLst>
          </p:cNvPr>
          <p:cNvCxnSpPr/>
          <p:nvPr/>
        </p:nvCxnSpPr>
        <p:spPr>
          <a:xfrm>
            <a:off x="953467" y="972133"/>
            <a:ext cx="64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631145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15F662-8F42-C609-E06E-903AD066B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1ED004C-9C29-A8FE-18E1-CFA0AFD0C42F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A491D0-9AE2-C626-B75F-3B1B7E2003FD}"/>
              </a:ext>
            </a:extLst>
          </p:cNvPr>
          <p:cNvSpPr txBox="1"/>
          <p:nvPr/>
        </p:nvSpPr>
        <p:spPr>
          <a:xfrm>
            <a:off x="193964" y="83203"/>
            <a:ext cx="46233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장치를 두면 좋은 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B2817D-CDD2-3333-DBB8-AC44B189827F}"/>
              </a:ext>
            </a:extLst>
          </p:cNvPr>
          <p:cNvSpPr txBox="1"/>
          <p:nvPr/>
        </p:nvSpPr>
        <p:spPr>
          <a:xfrm>
            <a:off x="378691" y="1052945"/>
            <a:ext cx="11120582" cy="2952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DoS 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공격에 의한 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resource 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고갈을 방지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비용 절감</a:t>
            </a: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3. </a:t>
            </a:r>
            <a:r>
              <a:rPr lang="ko-KR" altLang="en-US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서버 과부화 방지</a:t>
            </a:r>
            <a:endParaRPr lang="en-US" altLang="ko-KR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Bot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이나 사용자의 잘못된 이용 패턴으로 유발된 트래픽을 걸러낼 수 있음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4437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>
          <a:extLst>
            <a:ext uri="{FF2B5EF4-FFF2-40B4-BE49-F238E27FC236}">
              <a16:creationId xmlns:a16="http://schemas.microsoft.com/office/drawing/2014/main" id="{34DBF4A8-5225-E19B-B8B5-58124E434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>
            <a:extLst>
              <a:ext uri="{FF2B5EF4-FFF2-40B4-BE49-F238E27FC236}">
                <a16:creationId xmlns:a16="http://schemas.microsoft.com/office/drawing/2014/main" id="{61D55E0D-37DD-536B-6749-F218C7BCA3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3467" y="4437400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ko-KR" altLang="en-US" sz="50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처리율 제한 장치를 </a:t>
            </a:r>
            <a:br>
              <a:rPr lang="en-US" altLang="ko-KR" sz="50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</a:br>
            <a:r>
              <a:rPr lang="ko-KR" altLang="en-US" sz="50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어디에 두어야 하는가</a:t>
            </a:r>
            <a:r>
              <a:rPr lang="en-US" altLang="ko-KR" sz="50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?</a:t>
            </a:r>
            <a:endParaRPr sz="5000" dirty="0">
              <a:latin typeface="해피니스 산스 인쇄용 타이틀" panose="02000900000000000000" pitchFamily="2" charset="-127"/>
              <a:ea typeface="해피니스 산스 인쇄용 타이틀" panose="02000900000000000000" pitchFamily="2" charset="-127"/>
            </a:endParaRPr>
          </a:p>
        </p:txBody>
      </p:sp>
      <p:sp>
        <p:nvSpPr>
          <p:cNvPr id="235" name="Google Shape;235;p39">
            <a:extLst>
              <a:ext uri="{FF2B5EF4-FFF2-40B4-BE49-F238E27FC236}">
                <a16:creationId xmlns:a16="http://schemas.microsoft.com/office/drawing/2014/main" id="{54E07FE9-83D4-FF67-AF23-8F7B21B1775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53467" y="2765667"/>
            <a:ext cx="10278400" cy="16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cxnSp>
        <p:nvCxnSpPr>
          <p:cNvPr id="237" name="Google Shape;237;p3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555534D-0A1A-70DC-4C1F-591444F7400C}"/>
              </a:ext>
            </a:extLst>
          </p:cNvPr>
          <p:cNvCxnSpPr/>
          <p:nvPr/>
        </p:nvCxnSpPr>
        <p:spPr>
          <a:xfrm>
            <a:off x="953467" y="972133"/>
            <a:ext cx="64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4059754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5E4406-4FF6-ED7A-531C-44B8A84145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6B8A87E-0416-E079-7371-F6DC5FFC0912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0D3719-D0E8-524F-D0CC-6878696E85AB}"/>
              </a:ext>
            </a:extLst>
          </p:cNvPr>
          <p:cNvSpPr txBox="1"/>
          <p:nvPr/>
        </p:nvSpPr>
        <p:spPr>
          <a:xfrm>
            <a:off x="193964" y="83203"/>
            <a:ext cx="5870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3.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장치를 어디에 두어야 하는가</a:t>
            </a:r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?</a:t>
            </a:r>
            <a:endParaRPr lang="ko-KR" altLang="en-US" sz="24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75718E1-05B9-B0E8-AEBC-DA4DC3191F05}"/>
              </a:ext>
            </a:extLst>
          </p:cNvPr>
          <p:cNvSpPr/>
          <p:nvPr/>
        </p:nvSpPr>
        <p:spPr>
          <a:xfrm>
            <a:off x="1727200" y="2329873"/>
            <a:ext cx="2022764" cy="219825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13C3B8D-667A-E61B-44EC-D4170D26B513}"/>
              </a:ext>
            </a:extLst>
          </p:cNvPr>
          <p:cNvSpPr/>
          <p:nvPr/>
        </p:nvSpPr>
        <p:spPr>
          <a:xfrm>
            <a:off x="8326582" y="2428674"/>
            <a:ext cx="2022764" cy="219825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790080B-959B-1F17-2099-65C142E9009F}"/>
              </a:ext>
            </a:extLst>
          </p:cNvPr>
          <p:cNvSpPr/>
          <p:nvPr/>
        </p:nvSpPr>
        <p:spPr>
          <a:xfrm>
            <a:off x="5026891" y="2329873"/>
            <a:ext cx="2022764" cy="219825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CC71FD1-1D11-46F0-849A-53CF30A79B6B}"/>
              </a:ext>
            </a:extLst>
          </p:cNvPr>
          <p:cNvSpPr/>
          <p:nvPr/>
        </p:nvSpPr>
        <p:spPr>
          <a:xfrm>
            <a:off x="1754909" y="2329873"/>
            <a:ext cx="2022764" cy="219825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EB6773E-62BE-CB55-9429-99320E9AB467}"/>
              </a:ext>
            </a:extLst>
          </p:cNvPr>
          <p:cNvSpPr/>
          <p:nvPr/>
        </p:nvSpPr>
        <p:spPr>
          <a:xfrm>
            <a:off x="8354291" y="2329873"/>
            <a:ext cx="2022764" cy="219825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FBDEE52-8F6F-A8F3-2BA2-FDA07FFB381C}"/>
              </a:ext>
            </a:extLst>
          </p:cNvPr>
          <p:cNvSpPr/>
          <p:nvPr/>
        </p:nvSpPr>
        <p:spPr>
          <a:xfrm>
            <a:off x="5054600" y="2329873"/>
            <a:ext cx="2022764" cy="219825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2E82FD-E706-3A6F-3556-735873DF5091}"/>
              </a:ext>
            </a:extLst>
          </p:cNvPr>
          <p:cNvSpPr txBox="1"/>
          <p:nvPr/>
        </p:nvSpPr>
        <p:spPr>
          <a:xfrm>
            <a:off x="2367326" y="4158795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client</a:t>
            </a:r>
            <a:endParaRPr lang="ko-KR" altLang="en-US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DC8531-283D-A18B-8A26-E5EB6FDC9D83}"/>
              </a:ext>
            </a:extLst>
          </p:cNvPr>
          <p:cNvSpPr txBox="1"/>
          <p:nvPr/>
        </p:nvSpPr>
        <p:spPr>
          <a:xfrm>
            <a:off x="5616179" y="4158795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server</a:t>
            </a:r>
            <a:endParaRPr lang="ko-KR" altLang="en-US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86AC2D-6586-C6C3-5558-4D526E2307C8}"/>
              </a:ext>
            </a:extLst>
          </p:cNvPr>
          <p:cNvSpPr txBox="1"/>
          <p:nvPr/>
        </p:nvSpPr>
        <p:spPr>
          <a:xfrm>
            <a:off x="8668238" y="4257596"/>
            <a:ext cx="144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middleware</a:t>
            </a:r>
            <a:endParaRPr lang="ko-KR" altLang="en-US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4236F11B-EAB7-132A-E647-EC8C7E6EF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7623" y="2742623"/>
            <a:ext cx="1261919" cy="126191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04DA5DB-3D09-7975-BF41-FE766391A8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168" y="2742623"/>
            <a:ext cx="1261920" cy="1261920"/>
          </a:xfrm>
          <a:prstGeom prst="rect">
            <a:avLst/>
          </a:prstGeom>
        </p:spPr>
      </p:pic>
      <p:pic>
        <p:nvPicPr>
          <p:cNvPr id="1026" name="Picture 2" descr="미들웨어(middleware)란? 효율적인 개발을 위한 필수 소프트웨어">
            <a:extLst>
              <a:ext uri="{FF2B5EF4-FFF2-40B4-BE49-F238E27FC236}">
                <a16:creationId xmlns:a16="http://schemas.microsoft.com/office/drawing/2014/main" id="{961EB296-0FF4-61CD-E118-EAEF5B595E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04" t="27254" r="48241" b="26816"/>
          <a:stretch/>
        </p:blipFill>
        <p:spPr bwMode="auto">
          <a:xfrm>
            <a:off x="8855231" y="2712176"/>
            <a:ext cx="1069037" cy="1261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9A9209-A44A-1E0B-FF2B-3CD747E3B10D}"/>
              </a:ext>
            </a:extLst>
          </p:cNvPr>
          <p:cNvSpPr txBox="1"/>
          <p:nvPr/>
        </p:nvSpPr>
        <p:spPr>
          <a:xfrm>
            <a:off x="7637119" y="5218242"/>
            <a:ext cx="37753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0" i="0" dirty="0">
                <a:solidFill>
                  <a:srgbClr val="1F1F1F"/>
                </a:solidFill>
                <a:effectLst/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운영 체제와 응용 소프트웨어의 중간에서 </a:t>
            </a:r>
            <a:endParaRPr lang="en-US" altLang="ko-KR" sz="1600" b="0" i="0" dirty="0">
              <a:solidFill>
                <a:srgbClr val="1F1F1F"/>
              </a:solidFill>
              <a:effectLst/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algn="ctr"/>
            <a:r>
              <a:rPr lang="ko-KR" altLang="en-US" sz="1600" b="0" i="0" dirty="0">
                <a:solidFill>
                  <a:srgbClr val="1F1F1F"/>
                </a:solidFill>
                <a:effectLst/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조정과 중개의 역할을 수행하는 소프트웨어</a:t>
            </a:r>
            <a:endParaRPr lang="ko-KR" altLang="en-US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F8900E0A-66C8-C59E-7254-352D4E2E35C1}"/>
              </a:ext>
            </a:extLst>
          </p:cNvPr>
          <p:cNvSpPr/>
          <p:nvPr/>
        </p:nvSpPr>
        <p:spPr>
          <a:xfrm>
            <a:off x="9134764" y="4618042"/>
            <a:ext cx="461818" cy="489668"/>
          </a:xfrm>
          <a:prstGeom prst="downArrow">
            <a:avLst/>
          </a:prstGeom>
          <a:solidFill>
            <a:srgbClr val="E8E8E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655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5B2AB-CE9A-B2CD-C288-774F0499F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757E2DF-23C4-B9B3-E4ED-4CC777EE55C3}"/>
              </a:ext>
            </a:extLst>
          </p:cNvPr>
          <p:cNvSpPr/>
          <p:nvPr/>
        </p:nvSpPr>
        <p:spPr>
          <a:xfrm>
            <a:off x="0" y="0"/>
            <a:ext cx="166256" cy="628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75DC7E-3E33-259F-5112-DFEF7FAF60E6}"/>
              </a:ext>
            </a:extLst>
          </p:cNvPr>
          <p:cNvSpPr txBox="1"/>
          <p:nvPr/>
        </p:nvSpPr>
        <p:spPr>
          <a:xfrm>
            <a:off x="193964" y="83203"/>
            <a:ext cx="5870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3. </a:t>
            </a:r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처리율 제한 장치를 어디에 두어야 하는가</a:t>
            </a:r>
            <a:r>
              <a:rPr lang="en-US" altLang="ko-KR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?</a:t>
            </a:r>
            <a:endParaRPr lang="ko-KR" altLang="en-US" sz="24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77E09E5-DBFF-E5FC-91AC-8D3799026701}"/>
              </a:ext>
            </a:extLst>
          </p:cNvPr>
          <p:cNvGrpSpPr/>
          <p:nvPr/>
        </p:nvGrpSpPr>
        <p:grpSpPr>
          <a:xfrm>
            <a:off x="731455" y="1059383"/>
            <a:ext cx="1608888" cy="1762485"/>
            <a:chOff x="1034473" y="969819"/>
            <a:chExt cx="2022764" cy="2215873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D0367666-99B9-4234-6931-66F9F9242EC8}"/>
                </a:ext>
              </a:extLst>
            </p:cNvPr>
            <p:cNvSpPr/>
            <p:nvPr/>
          </p:nvSpPr>
          <p:spPr>
            <a:xfrm>
              <a:off x="1034473" y="969819"/>
              <a:ext cx="2022764" cy="2198254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70EFAF4-FCEC-0E9B-B9A7-B7EF12696718}"/>
                </a:ext>
              </a:extLst>
            </p:cNvPr>
            <p:cNvSpPr txBox="1"/>
            <p:nvPr/>
          </p:nvSpPr>
          <p:spPr>
            <a:xfrm>
              <a:off x="1646890" y="2798741"/>
              <a:ext cx="838795" cy="3869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  <a:t>client</a:t>
              </a:r>
              <a:endPara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endParaRPr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34EBA303-2925-10A0-9D03-7B27509744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87187" y="1382569"/>
              <a:ext cx="1261919" cy="1261919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E9F92B7B-6D63-2539-82AE-6264E8BA04D6}"/>
              </a:ext>
            </a:extLst>
          </p:cNvPr>
          <p:cNvGrpSpPr/>
          <p:nvPr/>
        </p:nvGrpSpPr>
        <p:grpSpPr>
          <a:xfrm>
            <a:off x="698395" y="4037692"/>
            <a:ext cx="1608887" cy="1748471"/>
            <a:chOff x="3371272" y="1833727"/>
            <a:chExt cx="1608887" cy="1748471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A75FD15-1FBB-77C5-BC17-AAD5052B1024}"/>
                </a:ext>
              </a:extLst>
            </p:cNvPr>
            <p:cNvSpPr/>
            <p:nvPr/>
          </p:nvSpPr>
          <p:spPr>
            <a:xfrm>
              <a:off x="3371272" y="1833727"/>
              <a:ext cx="1608887" cy="174847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B3444B-416A-B2E3-67D7-D2E3B87D68F1}"/>
                </a:ext>
              </a:extLst>
            </p:cNvPr>
            <p:cNvSpPr txBox="1"/>
            <p:nvPr/>
          </p:nvSpPr>
          <p:spPr>
            <a:xfrm>
              <a:off x="3839986" y="3288435"/>
              <a:ext cx="6623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  <a:t>server</a:t>
              </a:r>
              <a:endParaRPr lang="ko-KR" altLang="en-US" sz="12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531E496-F864-FEF9-AF16-09FF2D442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84876" y="2162025"/>
              <a:ext cx="1003719" cy="1003720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AADE197-5FAC-C559-DA96-D73049B89617}"/>
              </a:ext>
            </a:extLst>
          </p:cNvPr>
          <p:cNvGrpSpPr/>
          <p:nvPr/>
        </p:nvGrpSpPr>
        <p:grpSpPr>
          <a:xfrm>
            <a:off x="731456" y="4053063"/>
            <a:ext cx="1608887" cy="1762485"/>
            <a:chOff x="3371272" y="1833727"/>
            <a:chExt cx="1608887" cy="1762485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1EA1C8AB-2141-52BD-50D7-019BFC50FBF6}"/>
                </a:ext>
              </a:extLst>
            </p:cNvPr>
            <p:cNvSpPr/>
            <p:nvPr/>
          </p:nvSpPr>
          <p:spPr>
            <a:xfrm>
              <a:off x="3371272" y="1833727"/>
              <a:ext cx="1608887" cy="1748471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46DA3C1-4D50-88A5-B029-298D4A42E31A}"/>
                </a:ext>
              </a:extLst>
            </p:cNvPr>
            <p:cNvSpPr txBox="1"/>
            <p:nvPr/>
          </p:nvSpPr>
          <p:spPr>
            <a:xfrm>
              <a:off x="3839986" y="3288435"/>
              <a:ext cx="7409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해피니스 산스 인쇄용 레귤러" panose="02000500000000000000" pitchFamily="2" charset="-127"/>
                  <a:ea typeface="해피니스 산스 인쇄용 레귤러" panose="02000500000000000000" pitchFamily="2" charset="-127"/>
                </a:rPr>
                <a:t>server</a:t>
              </a:r>
              <a:endParaRPr lang="ko-KR" altLang="en-US" sz="14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endParaRPr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36373126-0C63-3EA4-398A-DDA5360069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84876" y="2162025"/>
              <a:ext cx="1003719" cy="1003720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DB7DC68-076C-7098-1E86-5D4C15FFEC98}"/>
              </a:ext>
            </a:extLst>
          </p:cNvPr>
          <p:cNvSpPr txBox="1"/>
          <p:nvPr/>
        </p:nvSpPr>
        <p:spPr>
          <a:xfrm>
            <a:off x="2537760" y="1203015"/>
            <a:ext cx="6755375" cy="1157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일반적으로 클라이언트는 처리율 제한을 안정적으로 걸 수 있는 장소가 아님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클라이언트 요청은 쉽게 </a:t>
            </a:r>
            <a:r>
              <a:rPr lang="ko-KR" altLang="en-US" sz="1600" dirty="0" err="1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위변조가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가능</a:t>
            </a:r>
            <a:endParaRPr lang="en-US" altLang="ko-KR" sz="1600" dirty="0">
              <a:latin typeface="해피니스 산스 인쇄용 레귤러" panose="02000500000000000000" pitchFamily="2" charset="-127"/>
              <a:ea typeface="해피니스 산스 인쇄용 레귤러" panose="02000500000000000000" pitchFamily="2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 </a:t>
            </a:r>
            <a:r>
              <a:rPr lang="ko-KR" altLang="en-US" sz="1600" dirty="0">
                <a:latin typeface="해피니스 산스 인쇄용 레귤러" panose="02000500000000000000" pitchFamily="2" charset="-127"/>
                <a:ea typeface="해피니스 산스 인쇄용 레귤러" panose="02000500000000000000" pitchFamily="2" charset="-127"/>
              </a:rPr>
              <a:t>모든 클라이언트를 통제하는 것이 사실상 어렵기 때문</a:t>
            </a:r>
          </a:p>
        </p:txBody>
      </p:sp>
      <p:pic>
        <p:nvPicPr>
          <p:cNvPr id="2050" name="Picture 2" descr="처리율 제한장치">
            <a:extLst>
              <a:ext uri="{FF2B5EF4-FFF2-40B4-BE49-F238E27FC236}">
                <a16:creationId xmlns:a16="http://schemas.microsoft.com/office/drawing/2014/main" id="{87E74547-8D01-BA19-F917-650BE51FA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4432" y="4031298"/>
            <a:ext cx="7414179" cy="1705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245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1994</Words>
  <Application>Microsoft Office PowerPoint</Application>
  <PresentationFormat>와이드스크린</PresentationFormat>
  <Paragraphs>312</Paragraphs>
  <Slides>34</Slides>
  <Notes>33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3" baseType="lpstr">
      <vt:lpstr>나눔고딕OTF</vt:lpstr>
      <vt:lpstr>나눔고딕OTF ExtraBold</vt:lpstr>
      <vt:lpstr>맑은 고딕</vt:lpstr>
      <vt:lpstr>해피니스 산스 인쇄용 레귤러</vt:lpstr>
      <vt:lpstr>해피니스 산스 인쇄용 볼드</vt:lpstr>
      <vt:lpstr>해피니스 산스 인쇄용 타이틀</vt:lpstr>
      <vt:lpstr>Arial</vt:lpstr>
      <vt:lpstr>Wingdings</vt:lpstr>
      <vt:lpstr>Office 테마</vt:lpstr>
      <vt:lpstr>처리율 제한 장치 설계</vt:lpstr>
      <vt:lpstr>처리율 제한 장치란</vt:lpstr>
      <vt:lpstr>PowerPoint 프레젠테이션</vt:lpstr>
      <vt:lpstr>PowerPoint 프레젠테이션</vt:lpstr>
      <vt:lpstr>처리율 제한 장치를 두면 좋은 점</vt:lpstr>
      <vt:lpstr>PowerPoint 프레젠테이션</vt:lpstr>
      <vt:lpstr>처리율 제한 장치를  어디에 두어야 하는가?</vt:lpstr>
      <vt:lpstr>PowerPoint 프레젠테이션</vt:lpstr>
      <vt:lpstr>PowerPoint 프레젠테이션</vt:lpstr>
      <vt:lpstr>PowerPoint 프레젠테이션</vt:lpstr>
      <vt:lpstr>PowerPoint 프레젠테이션</vt:lpstr>
      <vt:lpstr>처리율 제한 알고리즘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처리율 제한 아키텍처 설계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분산 환경에서의  처리율 제한 장치 구현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황지연</dc:creator>
  <cp:lastModifiedBy>황지연</cp:lastModifiedBy>
  <cp:revision>49</cp:revision>
  <dcterms:created xsi:type="dcterms:W3CDTF">2025-04-01T08:22:15Z</dcterms:created>
  <dcterms:modified xsi:type="dcterms:W3CDTF">2025-04-07T08:45:07Z</dcterms:modified>
</cp:coreProperties>
</file>

<file path=docProps/thumbnail.jpeg>
</file>